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91" r:id="rId4"/>
    <p:sldId id="261" r:id="rId5"/>
    <p:sldId id="272" r:id="rId6"/>
    <p:sldId id="259" r:id="rId7"/>
    <p:sldId id="310" r:id="rId8"/>
    <p:sldId id="311" r:id="rId9"/>
    <p:sldId id="312" r:id="rId10"/>
    <p:sldId id="314" r:id="rId11"/>
    <p:sldId id="313" r:id="rId12"/>
    <p:sldId id="320" r:id="rId13"/>
    <p:sldId id="316" r:id="rId14"/>
    <p:sldId id="319" r:id="rId15"/>
    <p:sldId id="318" r:id="rId16"/>
    <p:sldId id="309" r:id="rId17"/>
    <p:sldId id="303" r:id="rId18"/>
    <p:sldId id="258" r:id="rId19"/>
    <p:sldId id="304" r:id="rId20"/>
    <p:sldId id="302" r:id="rId21"/>
    <p:sldId id="300" r:id="rId22"/>
    <p:sldId id="285" r:id="rId23"/>
    <p:sldId id="323" r:id="rId24"/>
    <p:sldId id="308" r:id="rId25"/>
    <p:sldId id="263" r:id="rId26"/>
    <p:sldId id="289" r:id="rId27"/>
    <p:sldId id="307" r:id="rId28"/>
    <p:sldId id="265" r:id="rId29"/>
    <p:sldId id="306" r:id="rId30"/>
    <p:sldId id="269" r:id="rId31"/>
    <p:sldId id="317" r:id="rId32"/>
    <p:sldId id="305" r:id="rId33"/>
    <p:sldId id="301" r:id="rId34"/>
    <p:sldId id="260" r:id="rId35"/>
    <p:sldId id="29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未命名的章節" id="{6D3616B5-5AD4-4680-89BD-55F06CA62F45}">
          <p14:sldIdLst>
            <p14:sldId id="256"/>
            <p14:sldId id="257"/>
            <p14:sldId id="291"/>
            <p14:sldId id="261"/>
            <p14:sldId id="272"/>
            <p14:sldId id="259"/>
            <p14:sldId id="310"/>
            <p14:sldId id="311"/>
            <p14:sldId id="312"/>
            <p14:sldId id="314"/>
            <p14:sldId id="313"/>
            <p14:sldId id="320"/>
            <p14:sldId id="316"/>
            <p14:sldId id="319"/>
            <p14:sldId id="318"/>
            <p14:sldId id="309"/>
            <p14:sldId id="303"/>
            <p14:sldId id="258"/>
            <p14:sldId id="304"/>
            <p14:sldId id="302"/>
            <p14:sldId id="300"/>
            <p14:sldId id="285"/>
            <p14:sldId id="323"/>
            <p14:sldId id="308"/>
            <p14:sldId id="263"/>
            <p14:sldId id="289"/>
            <p14:sldId id="307"/>
            <p14:sldId id="265"/>
            <p14:sldId id="306"/>
            <p14:sldId id="269"/>
            <p14:sldId id="317"/>
            <p14:sldId id="305"/>
            <p14:sldId id="301"/>
            <p14:sldId id="260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197"/>
    <a:srgbClr val="B3343F"/>
    <a:srgbClr val="E6E6E6"/>
    <a:srgbClr val="595959"/>
    <a:srgbClr val="D8D8D9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4" autoAdjust="0"/>
    <p:restoredTop sz="93867" autoAdjust="0"/>
  </p:normalViewPr>
  <p:slideViewPr>
    <p:cSldViewPr snapToGrid="0">
      <p:cViewPr varScale="1">
        <p:scale>
          <a:sx n="63" d="100"/>
          <a:sy n="63" d="100"/>
        </p:scale>
        <p:origin x="5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FF22E-AC50-47CD-9AE0-29D1DB2409F5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50AE1-79D8-4514-9C81-7AF88F48B4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17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50AE1-79D8-4514-9C81-7AF88F48B4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599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50AE1-79D8-4514-9C81-7AF88F48B4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42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50AE1-79D8-4514-9C81-7AF88F48B41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37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50AE1-79D8-4514-9C81-7AF88F48B41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610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50AE1-79D8-4514-9C81-7AF88F48B41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983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50AE1-79D8-4514-9C81-7AF88F48B41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457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93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58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34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4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49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5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8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5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70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21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46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25B90-2F5D-484F-8EFB-37C076AD6BD0}" type="datetimeFigureOut">
              <a:rPr lang="zh-CN" altLang="en-US" smtClean="0"/>
              <a:t>2020/5/7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DD87-1F79-4F13-8E89-0B6563388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34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newslens.com/article/121472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www.youtube.com/watch?v=mLdsw0XJyG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newslens.com/article/4443" TargetMode="External"/><Relationship Id="rId5" Type="http://schemas.openxmlformats.org/officeDocument/2006/relationships/hyperlink" Target="https://www.youtube.com/watch?v=fBg46RwLv7w" TargetMode="External"/><Relationship Id="rId4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sinessweekly.com.tw/Search?keyword=%E5%8D%9A%E9%81%94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://cmr.ba.ouhk.edu.hk/cmr/webjournal/v14n2/CMR213C08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a.cust.edu.tw/pub/journal/35/35-06.pdf" TargetMode="External"/><Relationship Id="rId5" Type="http://schemas.openxmlformats.org/officeDocument/2006/relationships/hyperlink" Target="https://www.businesstoday.com.tw/article/category/80393/post/200406240032" TargetMode="External"/><Relationship Id="rId4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46960" y="1320800"/>
            <a:ext cx="7498080" cy="421639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49571" y="2864976"/>
            <a:ext cx="2092858" cy="861762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Capture it" panose="02000500000000000000" pitchFamily="2" charset="0"/>
              </a:rPr>
              <a:t>第五組</a:t>
            </a:r>
            <a:endParaRPr lang="zh-CN" altLang="en-US" sz="4800" dirty="0">
              <a:solidFill>
                <a:schemeClr val="bg1"/>
              </a:solidFill>
              <a:latin typeface="Capture it" panose="02000500000000000000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3115" y="1489674"/>
            <a:ext cx="53873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b="1" dirty="0">
                <a:solidFill>
                  <a:schemeClr val="bg1"/>
                </a:solidFill>
                <a:latin typeface="+mj-ea"/>
                <a:ea typeface="+mj-ea"/>
              </a:rPr>
              <a:t>博達事件</a:t>
            </a:r>
            <a:endParaRPr lang="zh-CN" altLang="en-US" sz="8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39"/>
          <p:cNvSpPr txBox="1"/>
          <p:nvPr/>
        </p:nvSpPr>
        <p:spPr>
          <a:xfrm>
            <a:off x="3147917" y="3582101"/>
            <a:ext cx="58961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B10801007 </a:t>
            </a:r>
            <a:r>
              <a:rPr lang="zh-TW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簡加雯 　</a:t>
            </a:r>
            <a:r>
              <a:rPr lang="en-US" altLang="zh-TW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B10801008 </a:t>
            </a:r>
            <a:r>
              <a:rPr lang="zh-TW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陳又璵</a:t>
            </a:r>
            <a:endParaRPr lang="en-US" altLang="zh-TW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B10801011</a:t>
            </a:r>
            <a:r>
              <a:rPr lang="zh-TW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魏詠新 　</a:t>
            </a:r>
            <a:r>
              <a:rPr lang="en-US" altLang="zh-TW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B10801013</a:t>
            </a:r>
            <a:r>
              <a:rPr lang="zh-TW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王怡涵</a:t>
            </a:r>
            <a:endParaRPr lang="en-US" altLang="zh-TW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B10801019 </a:t>
            </a:r>
            <a:r>
              <a:rPr lang="zh-TW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黃湘宜 　</a:t>
            </a:r>
            <a:r>
              <a:rPr lang="en-US" altLang="zh-TW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B10801020 </a:t>
            </a:r>
            <a:r>
              <a:rPr lang="zh-TW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李　諾</a:t>
            </a:r>
            <a:endParaRPr lang="en-US" altLang="zh-TW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B10801032 </a:t>
            </a:r>
            <a:r>
              <a:rPr lang="zh-TW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黃詠筑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6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EE934151-1A34-42C9-8AA6-0B88935F7464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上市後財報分析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6">
            <a:extLst>
              <a:ext uri="{FF2B5EF4-FFF2-40B4-BE49-F238E27FC236}">
                <a16:creationId xmlns:a16="http://schemas.microsoft.com/office/drawing/2014/main" id="{4B62FF46-5712-4BAA-8B02-5901C42D3585}"/>
              </a:ext>
            </a:extLst>
          </p:cNvPr>
          <p:cNvCxnSpPr>
            <a:cxnSpLocks/>
          </p:cNvCxnSpPr>
          <p:nvPr/>
        </p:nvCxnSpPr>
        <p:spPr>
          <a:xfrm>
            <a:off x="2826011" y="2787260"/>
            <a:ext cx="0" cy="1010614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28" name="TextBox 102">
            <a:extLst>
              <a:ext uri="{FF2B5EF4-FFF2-40B4-BE49-F238E27FC236}">
                <a16:creationId xmlns:a16="http://schemas.microsoft.com/office/drawing/2014/main" id="{7010BCB7-679D-423B-805A-7926C98DB117}"/>
              </a:ext>
            </a:extLst>
          </p:cNvPr>
          <p:cNvSpPr txBox="1"/>
          <p:nvPr/>
        </p:nvSpPr>
        <p:spPr>
          <a:xfrm>
            <a:off x="902889" y="3808342"/>
            <a:ext cx="3846242" cy="92966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博達重要會計科目表</a:t>
            </a:r>
            <a:endParaRPr lang="en-US" altLang="zh-TW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（上市後）</a:t>
            </a:r>
            <a:endParaRPr lang="zh-CN" altLang="en-US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9">
            <a:extLst>
              <a:ext uri="{FF2B5EF4-FFF2-40B4-BE49-F238E27FC236}">
                <a16:creationId xmlns:a16="http://schemas.microsoft.com/office/drawing/2014/main" id="{04E30BFC-66A9-4F7A-BEFA-EB6F4C00BD97}"/>
              </a:ext>
            </a:extLst>
          </p:cNvPr>
          <p:cNvGrpSpPr>
            <a:grpSpLocks/>
          </p:cNvGrpSpPr>
          <p:nvPr/>
        </p:nvGrpSpPr>
        <p:grpSpPr bwMode="auto">
          <a:xfrm>
            <a:off x="1937485" y="1236510"/>
            <a:ext cx="1777053" cy="1775021"/>
            <a:chOff x="0" y="0"/>
            <a:chExt cx="1387872" cy="13878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同心圆 11">
              <a:extLst>
                <a:ext uri="{FF2B5EF4-FFF2-40B4-BE49-F238E27FC236}">
                  <a16:creationId xmlns:a16="http://schemas.microsoft.com/office/drawing/2014/main" id="{7405651E-5109-496C-96B9-91EB9172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9" name="空心弧 12">
              <a:extLst>
                <a:ext uri="{FF2B5EF4-FFF2-40B4-BE49-F238E27FC236}">
                  <a16:creationId xmlns:a16="http://schemas.microsoft.com/office/drawing/2014/main" id="{72946C82-5A8F-419F-9B99-17C7F9B99F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40" name="文本框 19">
            <a:extLst>
              <a:ext uri="{FF2B5EF4-FFF2-40B4-BE49-F238E27FC236}">
                <a16:creationId xmlns:a16="http://schemas.microsoft.com/office/drawing/2014/main" id="{1220E9A9-5B72-44CD-B30C-334862D57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776" y="1827406"/>
            <a:ext cx="18404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309"/>
            <a:r>
              <a:rPr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表四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79FA0FE-C4AC-4ACD-B0C4-7C039BFDAC2E}"/>
              </a:ext>
            </a:extLst>
          </p:cNvPr>
          <p:cNvSpPr txBox="1"/>
          <p:nvPr/>
        </p:nvSpPr>
        <p:spPr>
          <a:xfrm>
            <a:off x="390261" y="4872752"/>
            <a:ext cx="4871499" cy="1579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TW" sz="2600" dirty="0"/>
              <a:t>1. </a:t>
            </a:r>
            <a:r>
              <a:rPr lang="zh-TW" altLang="zh-TW" sz="2600" dirty="0"/>
              <a:t>成長及獲利性由盛而衰</a:t>
            </a:r>
          </a:p>
          <a:p>
            <a:pPr>
              <a:lnSpc>
                <a:spcPts val="4000"/>
              </a:lnSpc>
            </a:pPr>
            <a:r>
              <a:rPr lang="en-US" altLang="zh-TW" sz="2600" dirty="0"/>
              <a:t>2. </a:t>
            </a:r>
            <a:r>
              <a:rPr lang="zh-TW" altLang="zh-TW" sz="2600" dirty="0"/>
              <a:t>營業費用的控管發生了大問題</a:t>
            </a:r>
          </a:p>
          <a:p>
            <a:pPr>
              <a:lnSpc>
                <a:spcPts val="4000"/>
              </a:lnSpc>
            </a:pPr>
            <a:r>
              <a:rPr lang="en-US" altLang="zh-TW" sz="2600" dirty="0"/>
              <a:t>3. </a:t>
            </a:r>
            <a:r>
              <a:rPr lang="zh-TW" altLang="zh-TW" sz="2600" dirty="0"/>
              <a:t>投入的資金未能獲得有效利用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37C414-886A-4446-9534-4FF719F4DC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" t="4557" r="5235" b="2522"/>
          <a:stretch/>
        </p:blipFill>
        <p:spPr>
          <a:xfrm>
            <a:off x="5769441" y="207904"/>
            <a:ext cx="5868782" cy="64421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8417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EE934151-1A34-42C9-8AA6-0B88935F7464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上市後財報分析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6">
            <a:extLst>
              <a:ext uri="{FF2B5EF4-FFF2-40B4-BE49-F238E27FC236}">
                <a16:creationId xmlns:a16="http://schemas.microsoft.com/office/drawing/2014/main" id="{4B62FF46-5712-4BAA-8B02-5901C42D3585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10132217" y="2827056"/>
            <a:ext cx="2" cy="544144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28" name="TextBox 102">
            <a:extLst>
              <a:ext uri="{FF2B5EF4-FFF2-40B4-BE49-F238E27FC236}">
                <a16:creationId xmlns:a16="http://schemas.microsoft.com/office/drawing/2014/main" id="{7010BCB7-679D-423B-805A-7926C98DB117}"/>
              </a:ext>
            </a:extLst>
          </p:cNvPr>
          <p:cNvSpPr txBox="1"/>
          <p:nvPr/>
        </p:nvSpPr>
        <p:spPr>
          <a:xfrm>
            <a:off x="8209096" y="3371200"/>
            <a:ext cx="3846242" cy="92966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博達公司重要財務比率表</a:t>
            </a:r>
            <a:endParaRPr lang="en-US" altLang="zh-TW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（上市後）</a:t>
            </a:r>
            <a:endParaRPr lang="zh-CN" altLang="en-US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9">
            <a:extLst>
              <a:ext uri="{FF2B5EF4-FFF2-40B4-BE49-F238E27FC236}">
                <a16:creationId xmlns:a16="http://schemas.microsoft.com/office/drawing/2014/main" id="{04E30BFC-66A9-4F7A-BEFA-EB6F4C00BD97}"/>
              </a:ext>
            </a:extLst>
          </p:cNvPr>
          <p:cNvGrpSpPr>
            <a:grpSpLocks/>
          </p:cNvGrpSpPr>
          <p:nvPr/>
        </p:nvGrpSpPr>
        <p:grpSpPr bwMode="auto">
          <a:xfrm>
            <a:off x="9243692" y="1276306"/>
            <a:ext cx="1777053" cy="1775021"/>
            <a:chOff x="0" y="0"/>
            <a:chExt cx="1387872" cy="13878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同心圆 11">
              <a:extLst>
                <a:ext uri="{FF2B5EF4-FFF2-40B4-BE49-F238E27FC236}">
                  <a16:creationId xmlns:a16="http://schemas.microsoft.com/office/drawing/2014/main" id="{7405651E-5109-496C-96B9-91EB9172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9" name="空心弧 12">
              <a:extLst>
                <a:ext uri="{FF2B5EF4-FFF2-40B4-BE49-F238E27FC236}">
                  <a16:creationId xmlns:a16="http://schemas.microsoft.com/office/drawing/2014/main" id="{72946C82-5A8F-419F-9B99-17C7F9B99F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40" name="文本框 19">
            <a:extLst>
              <a:ext uri="{FF2B5EF4-FFF2-40B4-BE49-F238E27FC236}">
                <a16:creationId xmlns:a16="http://schemas.microsoft.com/office/drawing/2014/main" id="{1220E9A9-5B72-44CD-B30C-334862D57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1983" y="1867202"/>
            <a:ext cx="18404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309"/>
            <a:r>
              <a:rPr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表七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27D41E0-7B0D-460F-9FAB-97FD27876751}"/>
              </a:ext>
            </a:extLst>
          </p:cNvPr>
          <p:cNvSpPr txBox="1"/>
          <p:nvPr/>
        </p:nvSpPr>
        <p:spPr>
          <a:xfrm>
            <a:off x="8296978" y="4425349"/>
            <a:ext cx="36704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/>
              <a:t>4. </a:t>
            </a:r>
            <a:r>
              <a:rPr lang="zh-TW" altLang="zh-TW" sz="2600" dirty="0"/>
              <a:t>經營能力越來越差</a:t>
            </a:r>
            <a:endParaRPr lang="en-US" altLang="zh-TW" sz="2600" dirty="0"/>
          </a:p>
          <a:p>
            <a:r>
              <a:rPr lang="zh-TW" altLang="en-US" sz="600" dirty="0"/>
              <a:t> </a:t>
            </a:r>
            <a:endParaRPr lang="en-US" altLang="zh-TW" sz="600" dirty="0"/>
          </a:p>
          <a:p>
            <a:r>
              <a:rPr lang="zh-TW" altLang="zh-TW" sz="2400" dirty="0"/>
              <a:t>利息保障倍數為衡量支付銀行利息的能力，通常越高越好，表示企業借錢所支付利息的壓力越小。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2CDBDA-3994-4BB5-B5A7-E302E5F45F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" t="10233" r="5323" b="2116"/>
          <a:stretch/>
        </p:blipFill>
        <p:spPr>
          <a:xfrm>
            <a:off x="388889" y="1161602"/>
            <a:ext cx="7691861" cy="534886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612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EE934151-1A34-42C9-8AA6-0B88935F7464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上市後財報分析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6">
            <a:extLst>
              <a:ext uri="{FF2B5EF4-FFF2-40B4-BE49-F238E27FC236}">
                <a16:creationId xmlns:a16="http://schemas.microsoft.com/office/drawing/2014/main" id="{4B62FF46-5712-4BAA-8B02-5901C42D3585}"/>
              </a:ext>
            </a:extLst>
          </p:cNvPr>
          <p:cNvCxnSpPr>
            <a:cxnSpLocks/>
          </p:cNvCxnSpPr>
          <p:nvPr/>
        </p:nvCxnSpPr>
        <p:spPr>
          <a:xfrm>
            <a:off x="2826011" y="2787260"/>
            <a:ext cx="0" cy="1010614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28" name="TextBox 102">
            <a:extLst>
              <a:ext uri="{FF2B5EF4-FFF2-40B4-BE49-F238E27FC236}">
                <a16:creationId xmlns:a16="http://schemas.microsoft.com/office/drawing/2014/main" id="{7010BCB7-679D-423B-805A-7926C98DB117}"/>
              </a:ext>
            </a:extLst>
          </p:cNvPr>
          <p:cNvSpPr txBox="1"/>
          <p:nvPr/>
        </p:nvSpPr>
        <p:spPr>
          <a:xfrm>
            <a:off x="902889" y="3808342"/>
            <a:ext cx="3846242" cy="92966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博達重要會計科目表</a:t>
            </a:r>
            <a:endParaRPr lang="en-US" altLang="zh-TW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（上市後）</a:t>
            </a:r>
            <a:endParaRPr lang="zh-CN" altLang="en-US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9">
            <a:extLst>
              <a:ext uri="{FF2B5EF4-FFF2-40B4-BE49-F238E27FC236}">
                <a16:creationId xmlns:a16="http://schemas.microsoft.com/office/drawing/2014/main" id="{04E30BFC-66A9-4F7A-BEFA-EB6F4C00BD97}"/>
              </a:ext>
            </a:extLst>
          </p:cNvPr>
          <p:cNvGrpSpPr>
            <a:grpSpLocks/>
          </p:cNvGrpSpPr>
          <p:nvPr/>
        </p:nvGrpSpPr>
        <p:grpSpPr bwMode="auto">
          <a:xfrm>
            <a:off x="1937485" y="1236510"/>
            <a:ext cx="1777053" cy="1775021"/>
            <a:chOff x="0" y="0"/>
            <a:chExt cx="1387872" cy="13878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同心圆 11">
              <a:extLst>
                <a:ext uri="{FF2B5EF4-FFF2-40B4-BE49-F238E27FC236}">
                  <a16:creationId xmlns:a16="http://schemas.microsoft.com/office/drawing/2014/main" id="{7405651E-5109-496C-96B9-91EB9172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9" name="空心弧 12">
              <a:extLst>
                <a:ext uri="{FF2B5EF4-FFF2-40B4-BE49-F238E27FC236}">
                  <a16:creationId xmlns:a16="http://schemas.microsoft.com/office/drawing/2014/main" id="{72946C82-5A8F-419F-9B99-17C7F9B99F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40" name="文本框 19">
            <a:extLst>
              <a:ext uri="{FF2B5EF4-FFF2-40B4-BE49-F238E27FC236}">
                <a16:creationId xmlns:a16="http://schemas.microsoft.com/office/drawing/2014/main" id="{1220E9A9-5B72-44CD-B30C-334862D57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776" y="1827406"/>
            <a:ext cx="18404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309"/>
            <a:r>
              <a:rPr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表四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79FA0FE-C4AC-4ACD-B0C4-7C039BFDAC2E}"/>
              </a:ext>
            </a:extLst>
          </p:cNvPr>
          <p:cNvSpPr txBox="1"/>
          <p:nvPr/>
        </p:nvSpPr>
        <p:spPr>
          <a:xfrm>
            <a:off x="390261" y="4872752"/>
            <a:ext cx="4871499" cy="1066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TW" sz="2600" dirty="0"/>
              <a:t>5. </a:t>
            </a:r>
            <a:r>
              <a:rPr lang="zh-TW" altLang="zh-TW" sz="2600" dirty="0"/>
              <a:t>營業活動流入的現金減少，</a:t>
            </a:r>
            <a:endParaRPr lang="en-US" altLang="zh-TW" sz="2600" dirty="0"/>
          </a:p>
          <a:p>
            <a:pPr>
              <a:lnSpc>
                <a:spcPts val="4000"/>
              </a:lnSpc>
            </a:pPr>
            <a:r>
              <a:rPr lang="zh-TW" altLang="zh-TW" sz="2600" dirty="0"/>
              <a:t>應收票據及帳款、存貨卻大增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37C414-886A-4446-9534-4FF719F4DC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" t="4557" r="5235" b="2522"/>
          <a:stretch/>
        </p:blipFill>
        <p:spPr>
          <a:xfrm>
            <a:off x="5769441" y="207904"/>
            <a:ext cx="5868782" cy="64421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2806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EE934151-1A34-42C9-8AA6-0B88935F7464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上市後財報分析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6">
            <a:extLst>
              <a:ext uri="{FF2B5EF4-FFF2-40B4-BE49-F238E27FC236}">
                <a16:creationId xmlns:a16="http://schemas.microsoft.com/office/drawing/2014/main" id="{DEBC9150-582E-469B-AC84-4A2C5C652C76}"/>
              </a:ext>
            </a:extLst>
          </p:cNvPr>
          <p:cNvCxnSpPr>
            <a:cxnSpLocks/>
          </p:cNvCxnSpPr>
          <p:nvPr/>
        </p:nvCxnSpPr>
        <p:spPr>
          <a:xfrm flipH="1">
            <a:off x="1972758" y="2195784"/>
            <a:ext cx="1" cy="526945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31" name="TextBox 102">
            <a:extLst>
              <a:ext uri="{FF2B5EF4-FFF2-40B4-BE49-F238E27FC236}">
                <a16:creationId xmlns:a16="http://schemas.microsoft.com/office/drawing/2014/main" id="{B53F9F67-EA3C-40C5-B2DE-BB9E3CE27565}"/>
              </a:ext>
            </a:extLst>
          </p:cNvPr>
          <p:cNvSpPr txBox="1"/>
          <p:nvPr/>
        </p:nvSpPr>
        <p:spPr>
          <a:xfrm>
            <a:off x="525377" y="2697602"/>
            <a:ext cx="2894759" cy="70133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lang="zh-TW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博達財務報表長期指數趨勢</a:t>
            </a:r>
            <a:endParaRPr lang="en-US" altLang="zh-TW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09">
              <a:lnSpc>
                <a:spcPct val="130000"/>
              </a:lnSpc>
            </a:pPr>
            <a:r>
              <a:rPr lang="zh-TW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分析表（以</a:t>
            </a:r>
            <a:r>
              <a:rPr lang="en-US" altLang="zh-TW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1999</a:t>
            </a:r>
            <a:r>
              <a:rPr lang="zh-TW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年為基期）</a:t>
            </a:r>
            <a:endParaRPr lang="zh-CN" altLang="en-US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9">
            <a:extLst>
              <a:ext uri="{FF2B5EF4-FFF2-40B4-BE49-F238E27FC236}">
                <a16:creationId xmlns:a16="http://schemas.microsoft.com/office/drawing/2014/main" id="{B908D0AF-C85F-4FBB-B081-6EC43C8D8C8D}"/>
              </a:ext>
            </a:extLst>
          </p:cNvPr>
          <p:cNvGrpSpPr>
            <a:grpSpLocks/>
          </p:cNvGrpSpPr>
          <p:nvPr/>
        </p:nvGrpSpPr>
        <p:grpSpPr bwMode="auto">
          <a:xfrm>
            <a:off x="1289194" y="969859"/>
            <a:ext cx="1367127" cy="1365563"/>
            <a:chOff x="0" y="0"/>
            <a:chExt cx="1387872" cy="13878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同心圆 11">
              <a:extLst>
                <a:ext uri="{FF2B5EF4-FFF2-40B4-BE49-F238E27FC236}">
                  <a16:creationId xmlns:a16="http://schemas.microsoft.com/office/drawing/2014/main" id="{1016CBCE-CD98-4508-A609-879C4D341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6" name="空心弧 12">
              <a:extLst>
                <a:ext uri="{FF2B5EF4-FFF2-40B4-BE49-F238E27FC236}">
                  <a16:creationId xmlns:a16="http://schemas.microsoft.com/office/drawing/2014/main" id="{A55B8FCF-4CDA-487E-B7A2-6107A8A0E6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 dirty="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37" name="文本框 19">
            <a:extLst>
              <a:ext uri="{FF2B5EF4-FFF2-40B4-BE49-F238E27FC236}">
                <a16:creationId xmlns:a16="http://schemas.microsoft.com/office/drawing/2014/main" id="{17EF7C6E-9F35-454A-B3FC-62B958EF4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194" y="1444492"/>
            <a:ext cx="1840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309"/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表五</a:t>
            </a:r>
            <a:endParaRPr lang="zh-CN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62B1B70-2F1D-45B0-BD33-8464BD384EAE}"/>
              </a:ext>
            </a:extLst>
          </p:cNvPr>
          <p:cNvSpPr txBox="1"/>
          <p:nvPr/>
        </p:nvSpPr>
        <p:spPr>
          <a:xfrm>
            <a:off x="458655" y="6131671"/>
            <a:ext cx="98467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/>
              <a:t>6. </a:t>
            </a:r>
            <a:r>
              <a:rPr lang="zh-TW" altLang="zh-TW" sz="2600" dirty="0"/>
              <a:t>投資活動現金之流出</a:t>
            </a:r>
            <a:r>
              <a:rPr lang="en-US" altLang="zh-TW" sz="2600" dirty="0"/>
              <a:t>-</a:t>
            </a:r>
            <a:r>
              <a:rPr lang="zh-TW" altLang="zh-TW" sz="2600" dirty="0"/>
              <a:t>長短期投資及固定資產大增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A59B0B-4787-4248-8F51-0E2CBD6686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20645" r="4941" b="-1032"/>
          <a:stretch/>
        </p:blipFill>
        <p:spPr>
          <a:xfrm>
            <a:off x="3727933" y="2587512"/>
            <a:ext cx="8126831" cy="341749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CA0172-841A-4E35-B823-560C7119224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t="19917" r="3023" b="2966"/>
          <a:stretch/>
        </p:blipFill>
        <p:spPr>
          <a:xfrm>
            <a:off x="3727926" y="233886"/>
            <a:ext cx="8126837" cy="23943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32" name="直接连接符 6">
            <a:extLst>
              <a:ext uri="{FF2B5EF4-FFF2-40B4-BE49-F238E27FC236}">
                <a16:creationId xmlns:a16="http://schemas.microsoft.com/office/drawing/2014/main" id="{4B6CDC00-8194-4D22-B1BA-33CF7897F883}"/>
              </a:ext>
            </a:extLst>
          </p:cNvPr>
          <p:cNvCxnSpPr>
            <a:cxnSpLocks/>
          </p:cNvCxnSpPr>
          <p:nvPr/>
        </p:nvCxnSpPr>
        <p:spPr>
          <a:xfrm flipH="1">
            <a:off x="1972759" y="4733077"/>
            <a:ext cx="1" cy="526945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33" name="TextBox 102">
            <a:extLst>
              <a:ext uri="{FF2B5EF4-FFF2-40B4-BE49-F238E27FC236}">
                <a16:creationId xmlns:a16="http://schemas.microsoft.com/office/drawing/2014/main" id="{9B016AA5-CC95-4ACE-B705-1EC2BFBD947A}"/>
              </a:ext>
            </a:extLst>
          </p:cNvPr>
          <p:cNvSpPr txBox="1"/>
          <p:nvPr/>
        </p:nvSpPr>
        <p:spPr>
          <a:xfrm>
            <a:off x="525378" y="5209381"/>
            <a:ext cx="2894759" cy="701336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lang="zh-TW" altLang="en-US" sz="16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博達財務報表重要會計科目及共同比財務分析表（上市後）</a:t>
            </a:r>
            <a:endParaRPr lang="zh-CN" altLang="en-US" sz="16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8" name="组合 9">
            <a:extLst>
              <a:ext uri="{FF2B5EF4-FFF2-40B4-BE49-F238E27FC236}">
                <a16:creationId xmlns:a16="http://schemas.microsoft.com/office/drawing/2014/main" id="{69BF23AC-05AA-484C-A346-88A9744F3F83}"/>
              </a:ext>
            </a:extLst>
          </p:cNvPr>
          <p:cNvGrpSpPr>
            <a:grpSpLocks/>
          </p:cNvGrpSpPr>
          <p:nvPr/>
        </p:nvGrpSpPr>
        <p:grpSpPr bwMode="auto">
          <a:xfrm>
            <a:off x="1289195" y="3481638"/>
            <a:ext cx="1367127" cy="1365563"/>
            <a:chOff x="0" y="0"/>
            <a:chExt cx="1387872" cy="13878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同心圆 11">
              <a:extLst>
                <a:ext uri="{FF2B5EF4-FFF2-40B4-BE49-F238E27FC236}">
                  <a16:creationId xmlns:a16="http://schemas.microsoft.com/office/drawing/2014/main" id="{4AB75FAD-E67B-4197-8354-5D52442E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40" name="空心弧 12">
              <a:extLst>
                <a:ext uri="{FF2B5EF4-FFF2-40B4-BE49-F238E27FC236}">
                  <a16:creationId xmlns:a16="http://schemas.microsoft.com/office/drawing/2014/main" id="{590724E2-5B6D-4B28-A34D-51BBB1B6DA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 dirty="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41" name="文本框 19">
            <a:extLst>
              <a:ext uri="{FF2B5EF4-FFF2-40B4-BE49-F238E27FC236}">
                <a16:creationId xmlns:a16="http://schemas.microsoft.com/office/drawing/2014/main" id="{6ADC4838-CC1C-472E-A70D-C6ABBAFB7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195" y="3956271"/>
            <a:ext cx="1840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309"/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表六</a:t>
            </a:r>
            <a:endParaRPr lang="en-US" altLang="zh-TW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597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EE934151-1A34-42C9-8AA6-0B88935F7464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上市後財報分析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6">
            <a:extLst>
              <a:ext uri="{FF2B5EF4-FFF2-40B4-BE49-F238E27FC236}">
                <a16:creationId xmlns:a16="http://schemas.microsoft.com/office/drawing/2014/main" id="{DEBC9150-582E-469B-AC84-4A2C5C652C76}"/>
              </a:ext>
            </a:extLst>
          </p:cNvPr>
          <p:cNvCxnSpPr>
            <a:cxnSpLocks/>
          </p:cNvCxnSpPr>
          <p:nvPr/>
        </p:nvCxnSpPr>
        <p:spPr>
          <a:xfrm flipH="1">
            <a:off x="1864480" y="2800811"/>
            <a:ext cx="1" cy="833980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31" name="TextBox 102">
            <a:extLst>
              <a:ext uri="{FF2B5EF4-FFF2-40B4-BE49-F238E27FC236}">
                <a16:creationId xmlns:a16="http://schemas.microsoft.com/office/drawing/2014/main" id="{B53F9F67-EA3C-40C5-B2DE-BB9E3CE27565}"/>
              </a:ext>
            </a:extLst>
          </p:cNvPr>
          <p:cNvSpPr txBox="1"/>
          <p:nvPr/>
        </p:nvSpPr>
        <p:spPr>
          <a:xfrm>
            <a:off x="458655" y="3580503"/>
            <a:ext cx="2811649" cy="136978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博達財務報表</a:t>
            </a:r>
            <a:endParaRPr lang="en-US" altLang="zh-TW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長期指數趨勢分析表</a:t>
            </a:r>
            <a:endParaRPr lang="en-US" altLang="zh-TW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（以</a:t>
            </a:r>
            <a:r>
              <a:rPr lang="en-US" altLang="zh-TW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1999</a:t>
            </a: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年為基期）</a:t>
            </a:r>
            <a:endParaRPr lang="zh-CN" altLang="en-US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9">
            <a:extLst>
              <a:ext uri="{FF2B5EF4-FFF2-40B4-BE49-F238E27FC236}">
                <a16:creationId xmlns:a16="http://schemas.microsoft.com/office/drawing/2014/main" id="{B908D0AF-C85F-4FBB-B081-6EC43C8D8C8D}"/>
              </a:ext>
            </a:extLst>
          </p:cNvPr>
          <p:cNvGrpSpPr>
            <a:grpSpLocks/>
          </p:cNvGrpSpPr>
          <p:nvPr/>
        </p:nvGrpSpPr>
        <p:grpSpPr bwMode="auto">
          <a:xfrm>
            <a:off x="975955" y="1250061"/>
            <a:ext cx="1777053" cy="1775021"/>
            <a:chOff x="0" y="0"/>
            <a:chExt cx="1387872" cy="13878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同心圆 11">
              <a:extLst>
                <a:ext uri="{FF2B5EF4-FFF2-40B4-BE49-F238E27FC236}">
                  <a16:creationId xmlns:a16="http://schemas.microsoft.com/office/drawing/2014/main" id="{1016CBCE-CD98-4508-A609-879C4D341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6" name="空心弧 12">
              <a:extLst>
                <a:ext uri="{FF2B5EF4-FFF2-40B4-BE49-F238E27FC236}">
                  <a16:creationId xmlns:a16="http://schemas.microsoft.com/office/drawing/2014/main" id="{A55B8FCF-4CDA-487E-B7A2-6107A8A0E6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 dirty="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37" name="文本框 19">
            <a:extLst>
              <a:ext uri="{FF2B5EF4-FFF2-40B4-BE49-F238E27FC236}">
                <a16:creationId xmlns:a16="http://schemas.microsoft.com/office/drawing/2014/main" id="{17EF7C6E-9F35-454A-B3FC-62B958EF4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46" y="1840957"/>
            <a:ext cx="18404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309"/>
            <a:r>
              <a:rPr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表五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62B1B70-2F1D-45B0-BD33-8464BD384EAE}"/>
              </a:ext>
            </a:extLst>
          </p:cNvPr>
          <p:cNvSpPr txBox="1"/>
          <p:nvPr/>
        </p:nvSpPr>
        <p:spPr>
          <a:xfrm>
            <a:off x="458655" y="5114016"/>
            <a:ext cx="9846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/>
              <a:t>7. </a:t>
            </a:r>
            <a:r>
              <a:rPr lang="zh-TW" altLang="en-US" sz="2600" dirty="0"/>
              <a:t>財務危機</a:t>
            </a:r>
            <a:endParaRPr lang="en-US" altLang="zh-TW" sz="2600" dirty="0"/>
          </a:p>
          <a:p>
            <a:r>
              <a:rPr lang="zh-TW" altLang="en-US" sz="600" dirty="0"/>
              <a:t> </a:t>
            </a:r>
            <a:endParaRPr lang="en-US" altLang="zh-TW" sz="600" dirty="0"/>
          </a:p>
          <a:p>
            <a:pPr lvl="0"/>
            <a:r>
              <a:rPr lang="zh-TW" altLang="zh-TW" sz="2400" dirty="0"/>
              <a:t>流動比率代表企業償還能力的高低。流動比率</a:t>
            </a:r>
            <a:r>
              <a:rPr lang="en-US" altLang="zh-TW" sz="2400" dirty="0"/>
              <a:t> = </a:t>
            </a:r>
            <a:r>
              <a:rPr lang="zh-TW" altLang="zh-TW" sz="2400" dirty="0"/>
              <a:t>流動資產╱流動負債，</a:t>
            </a:r>
            <a:endParaRPr lang="en-US" altLang="zh-TW" sz="2400" dirty="0"/>
          </a:p>
          <a:p>
            <a:pPr lvl="0"/>
            <a:r>
              <a:rPr lang="zh-TW" altLang="zh-TW" sz="2400" dirty="0"/>
              <a:t>一般要求是要在</a:t>
            </a:r>
            <a:r>
              <a:rPr lang="en-US" altLang="zh-TW" sz="2400" dirty="0"/>
              <a:t>200%</a:t>
            </a:r>
            <a:r>
              <a:rPr lang="zh-TW" altLang="zh-TW" sz="2400" dirty="0"/>
              <a:t>以上，越高越好，代表短期在還債上越沒有壓力。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339626-759B-4E9E-9368-FDE9EC541F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18424" r="5379" b="-1338"/>
          <a:stretch/>
        </p:blipFill>
        <p:spPr>
          <a:xfrm>
            <a:off x="3390762" y="1517711"/>
            <a:ext cx="8463618" cy="36452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430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EE934151-1A34-42C9-8AA6-0B88935F7464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同業財報比較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6">
            <a:extLst>
              <a:ext uri="{FF2B5EF4-FFF2-40B4-BE49-F238E27FC236}">
                <a16:creationId xmlns:a16="http://schemas.microsoft.com/office/drawing/2014/main" id="{DEBC9150-582E-469B-AC84-4A2C5C652C76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10585922" y="3121854"/>
            <a:ext cx="2" cy="1075247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31" name="TextBox 102">
            <a:extLst>
              <a:ext uri="{FF2B5EF4-FFF2-40B4-BE49-F238E27FC236}">
                <a16:creationId xmlns:a16="http://schemas.microsoft.com/office/drawing/2014/main" id="{B53F9F67-EA3C-40C5-B2DE-BB9E3CE27565}"/>
              </a:ext>
            </a:extLst>
          </p:cNvPr>
          <p:cNvSpPr txBox="1"/>
          <p:nvPr/>
        </p:nvSpPr>
        <p:spPr>
          <a:xfrm>
            <a:off x="8662801" y="4197101"/>
            <a:ext cx="3846242" cy="100526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lang="zh-TW" altLang="en-US" sz="2400" dirty="0"/>
              <a:t>博達公司與同業間</a:t>
            </a:r>
            <a:endParaRPr lang="en-US" altLang="zh-TW" sz="2400" dirty="0"/>
          </a:p>
          <a:p>
            <a:pPr algn="ctr" defTabSz="914309">
              <a:lnSpc>
                <a:spcPct val="130000"/>
              </a:lnSpc>
            </a:pPr>
            <a:r>
              <a:rPr lang="zh-TW" altLang="en-US" sz="2400" dirty="0"/>
              <a:t>財務比率分析表</a:t>
            </a:r>
            <a:endParaRPr lang="zh-CN" altLang="en-US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9">
            <a:extLst>
              <a:ext uri="{FF2B5EF4-FFF2-40B4-BE49-F238E27FC236}">
                <a16:creationId xmlns:a16="http://schemas.microsoft.com/office/drawing/2014/main" id="{B908D0AF-C85F-4FBB-B081-6EC43C8D8C8D}"/>
              </a:ext>
            </a:extLst>
          </p:cNvPr>
          <p:cNvGrpSpPr>
            <a:grpSpLocks/>
          </p:cNvGrpSpPr>
          <p:nvPr/>
        </p:nvGrpSpPr>
        <p:grpSpPr bwMode="auto">
          <a:xfrm>
            <a:off x="9697397" y="1559678"/>
            <a:ext cx="1777053" cy="1775021"/>
            <a:chOff x="0" y="0"/>
            <a:chExt cx="1387872" cy="13878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同心圆 11">
              <a:extLst>
                <a:ext uri="{FF2B5EF4-FFF2-40B4-BE49-F238E27FC236}">
                  <a16:creationId xmlns:a16="http://schemas.microsoft.com/office/drawing/2014/main" id="{1016CBCE-CD98-4508-A609-879C4D341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6" name="空心弧 12">
              <a:extLst>
                <a:ext uri="{FF2B5EF4-FFF2-40B4-BE49-F238E27FC236}">
                  <a16:creationId xmlns:a16="http://schemas.microsoft.com/office/drawing/2014/main" id="{A55B8FCF-4CDA-487E-B7A2-6107A8A0E6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37" name="文本框 19">
            <a:extLst>
              <a:ext uri="{FF2B5EF4-FFF2-40B4-BE49-F238E27FC236}">
                <a16:creationId xmlns:a16="http://schemas.microsoft.com/office/drawing/2014/main" id="{17EF7C6E-9F35-454A-B3FC-62B958EF4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5688" y="2150574"/>
            <a:ext cx="18404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309"/>
            <a:r>
              <a:rPr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表八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F4EBA1-7DCB-412F-AB8C-D2CEE0F22B68}"/>
              </a:ext>
            </a:extLst>
          </p:cNvPr>
          <p:cNvSpPr txBox="1"/>
          <p:nvPr/>
        </p:nvSpPr>
        <p:spPr>
          <a:xfrm>
            <a:off x="491427" y="5835567"/>
            <a:ext cx="11209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以</a:t>
            </a:r>
            <a:r>
              <a:rPr lang="en-US" altLang="zh-TW" sz="2000" dirty="0"/>
              <a:t>1999 </a:t>
            </a:r>
            <a:r>
              <a:rPr lang="zh-TW" altLang="en-US" sz="2000" dirty="0"/>
              <a:t>年博達第四季上市起至</a:t>
            </a:r>
            <a:r>
              <a:rPr lang="en-US" altLang="zh-TW" sz="2000" dirty="0"/>
              <a:t>2004 </a:t>
            </a:r>
            <a:r>
              <a:rPr lang="zh-TW" altLang="en-US" sz="2000" dirty="0"/>
              <a:t>年第一季的資料， 挑選與博達經營事業相似的公司作為對照組</a:t>
            </a:r>
            <a:endParaRPr lang="en-US" altLang="zh-TW" sz="2000" dirty="0"/>
          </a:p>
          <a:p>
            <a:r>
              <a:rPr lang="zh-TW" altLang="en-US" sz="2000" dirty="0"/>
              <a:t>（同業係以台揚、億光、國聯、鼎元、晶 電、全新、宏達電、嘉晶等八家為樣本）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71D85E-7388-4B98-B2D7-E4BB2CDF96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7" r="1" b="-662"/>
          <a:stretch/>
        </p:blipFill>
        <p:spPr>
          <a:xfrm>
            <a:off x="272293" y="1085289"/>
            <a:ext cx="8912346" cy="454887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04E080E1-5412-4DDC-A53B-E53210F93FD6}"/>
              </a:ext>
            </a:extLst>
          </p:cNvPr>
          <p:cNvSpPr/>
          <p:nvPr/>
        </p:nvSpPr>
        <p:spPr>
          <a:xfrm>
            <a:off x="280982" y="3412066"/>
            <a:ext cx="8878258" cy="1249165"/>
          </a:xfrm>
          <a:prstGeom prst="frame">
            <a:avLst>
              <a:gd name="adj1" fmla="val 2333"/>
            </a:avLst>
          </a:prstGeom>
          <a:solidFill>
            <a:srgbClr val="C00000"/>
          </a:solidFill>
          <a:ln>
            <a:solidFill>
              <a:srgbClr val="B334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8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65570" y="2425138"/>
            <a:ext cx="1493335" cy="1600426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Capture it" panose="02000500000000000000" pitchFamily="2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Capture it" panose="02000500000000000000" pitchFamily="2" charset="0"/>
            </a:endParaRPr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 flipH="1">
            <a:off x="3967353" y="2014442"/>
            <a:ext cx="1269585" cy="25415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34048" y="2655958"/>
            <a:ext cx="6624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作假手法</a:t>
            </a:r>
            <a:endParaRPr lang="zh-CN" altLang="en-US" sz="6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8120" y="1913950"/>
            <a:ext cx="6624272" cy="29048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69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9"/>
          <p:cNvSpPr>
            <a:spLocks/>
          </p:cNvSpPr>
          <p:nvPr/>
        </p:nvSpPr>
        <p:spPr bwMode="auto">
          <a:xfrm rot="5400000">
            <a:off x="2343019" y="649349"/>
            <a:ext cx="824401" cy="2532089"/>
          </a:xfrm>
          <a:custGeom>
            <a:avLst/>
            <a:gdLst>
              <a:gd name="T0" fmla="*/ 278 w 278"/>
              <a:gd name="T1" fmla="*/ 853 h 853"/>
              <a:gd name="T2" fmla="*/ 0 w 278"/>
              <a:gd name="T3" fmla="*/ 129 h 853"/>
              <a:gd name="T4" fmla="*/ 217 w 278"/>
              <a:gd name="T5" fmla="*/ 167 h 853"/>
              <a:gd name="T6" fmla="*/ 278 w 278"/>
              <a:gd name="T7" fmla="*/ 369 h 853"/>
              <a:gd name="T8" fmla="*/ 278 w 278"/>
              <a:gd name="T9" fmla="*/ 853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853">
                <a:moveTo>
                  <a:pt x="278" y="853"/>
                </a:moveTo>
                <a:cubicBezTo>
                  <a:pt x="93" y="672"/>
                  <a:pt x="0" y="376"/>
                  <a:pt x="0" y="129"/>
                </a:cubicBezTo>
                <a:cubicBezTo>
                  <a:pt x="0" y="0"/>
                  <a:pt x="177" y="17"/>
                  <a:pt x="217" y="167"/>
                </a:cubicBezTo>
                <a:cubicBezTo>
                  <a:pt x="232" y="240"/>
                  <a:pt x="251" y="307"/>
                  <a:pt x="278" y="369"/>
                </a:cubicBezTo>
                <a:cubicBezTo>
                  <a:pt x="278" y="531"/>
                  <a:pt x="278" y="692"/>
                  <a:pt x="278" y="853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 rot="5400000">
            <a:off x="4709463" y="1504312"/>
            <a:ext cx="727171" cy="2467725"/>
          </a:xfrm>
          <a:custGeom>
            <a:avLst/>
            <a:gdLst>
              <a:gd name="T0" fmla="*/ 0 w 245"/>
              <a:gd name="T1" fmla="*/ 178 h 831"/>
              <a:gd name="T2" fmla="*/ 243 w 245"/>
              <a:gd name="T3" fmla="*/ 176 h 831"/>
              <a:gd name="T4" fmla="*/ 245 w 245"/>
              <a:gd name="T5" fmla="*/ 831 h 831"/>
              <a:gd name="T6" fmla="*/ 1 w 245"/>
              <a:gd name="T7" fmla="*/ 831 h 831"/>
              <a:gd name="T8" fmla="*/ 0 w 245"/>
              <a:gd name="T9" fmla="*/ 178 h 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5" h="831">
                <a:moveTo>
                  <a:pt x="0" y="178"/>
                </a:moveTo>
                <a:cubicBezTo>
                  <a:pt x="0" y="0"/>
                  <a:pt x="243" y="9"/>
                  <a:pt x="243" y="176"/>
                </a:cubicBezTo>
                <a:cubicBezTo>
                  <a:pt x="245" y="831"/>
                  <a:pt x="245" y="831"/>
                  <a:pt x="245" y="831"/>
                </a:cubicBezTo>
                <a:cubicBezTo>
                  <a:pt x="1" y="831"/>
                  <a:pt x="1" y="831"/>
                  <a:pt x="1" y="831"/>
                </a:cubicBezTo>
                <a:cubicBezTo>
                  <a:pt x="1" y="613"/>
                  <a:pt x="0" y="396"/>
                  <a:pt x="0" y="178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14" name="Freeform 7"/>
          <p:cNvSpPr>
            <a:spLocks/>
          </p:cNvSpPr>
          <p:nvPr/>
        </p:nvSpPr>
        <p:spPr bwMode="auto">
          <a:xfrm rot="5400000">
            <a:off x="4599224" y="2466342"/>
            <a:ext cx="655960" cy="2176036"/>
          </a:xfrm>
          <a:custGeom>
            <a:avLst/>
            <a:gdLst>
              <a:gd name="T0" fmla="*/ 1 w 221"/>
              <a:gd name="T1" fmla="*/ 733 h 733"/>
              <a:gd name="T2" fmla="*/ 0 w 221"/>
              <a:gd name="T3" fmla="*/ 182 h 733"/>
              <a:gd name="T4" fmla="*/ 220 w 221"/>
              <a:gd name="T5" fmla="*/ 203 h 733"/>
              <a:gd name="T6" fmla="*/ 221 w 221"/>
              <a:gd name="T7" fmla="*/ 733 h 733"/>
              <a:gd name="T8" fmla="*/ 1 w 221"/>
              <a:gd name="T9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733">
                <a:moveTo>
                  <a:pt x="1" y="733"/>
                </a:moveTo>
                <a:cubicBezTo>
                  <a:pt x="0" y="182"/>
                  <a:pt x="0" y="182"/>
                  <a:pt x="0" y="182"/>
                </a:cubicBezTo>
                <a:cubicBezTo>
                  <a:pt x="0" y="19"/>
                  <a:pt x="219" y="0"/>
                  <a:pt x="220" y="203"/>
                </a:cubicBezTo>
                <a:cubicBezTo>
                  <a:pt x="221" y="733"/>
                  <a:pt x="221" y="733"/>
                  <a:pt x="221" y="733"/>
                </a:cubicBezTo>
                <a:lnTo>
                  <a:pt x="1" y="733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 rot="5400000">
            <a:off x="4389702" y="3456444"/>
            <a:ext cx="617616" cy="1718644"/>
          </a:xfrm>
          <a:custGeom>
            <a:avLst/>
            <a:gdLst>
              <a:gd name="T0" fmla="*/ 1 w 208"/>
              <a:gd name="T1" fmla="*/ 579 h 579"/>
              <a:gd name="T2" fmla="*/ 0 w 208"/>
              <a:gd name="T3" fmla="*/ 176 h 579"/>
              <a:gd name="T4" fmla="*/ 207 w 208"/>
              <a:gd name="T5" fmla="*/ 226 h 579"/>
              <a:gd name="T6" fmla="*/ 208 w 208"/>
              <a:gd name="T7" fmla="*/ 579 h 579"/>
              <a:gd name="T8" fmla="*/ 1 w 208"/>
              <a:gd name="T9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" h="579">
                <a:moveTo>
                  <a:pt x="1" y="579"/>
                </a:moveTo>
                <a:cubicBezTo>
                  <a:pt x="0" y="176"/>
                  <a:pt x="0" y="176"/>
                  <a:pt x="0" y="176"/>
                </a:cubicBezTo>
                <a:cubicBezTo>
                  <a:pt x="0" y="16"/>
                  <a:pt x="206" y="0"/>
                  <a:pt x="207" y="226"/>
                </a:cubicBezTo>
                <a:cubicBezTo>
                  <a:pt x="208" y="579"/>
                  <a:pt x="208" y="579"/>
                  <a:pt x="208" y="579"/>
                </a:cubicBezTo>
                <a:lnTo>
                  <a:pt x="1" y="579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 rot="5400000">
            <a:off x="4141147" y="4441757"/>
            <a:ext cx="539559" cy="1143480"/>
          </a:xfrm>
          <a:custGeom>
            <a:avLst/>
            <a:gdLst>
              <a:gd name="T0" fmla="*/ 1 w 182"/>
              <a:gd name="T1" fmla="*/ 385 h 385"/>
              <a:gd name="T2" fmla="*/ 1 w 182"/>
              <a:gd name="T3" fmla="*/ 98 h 385"/>
              <a:gd name="T4" fmla="*/ 149 w 182"/>
              <a:gd name="T5" fmla="*/ 136 h 385"/>
              <a:gd name="T6" fmla="*/ 182 w 182"/>
              <a:gd name="T7" fmla="*/ 385 h 385"/>
              <a:gd name="T8" fmla="*/ 1 w 182"/>
              <a:gd name="T9" fmla="*/ 385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385">
                <a:moveTo>
                  <a:pt x="1" y="385"/>
                </a:moveTo>
                <a:cubicBezTo>
                  <a:pt x="1" y="98"/>
                  <a:pt x="1" y="98"/>
                  <a:pt x="1" y="98"/>
                </a:cubicBezTo>
                <a:cubicBezTo>
                  <a:pt x="0" y="8"/>
                  <a:pt x="130" y="0"/>
                  <a:pt x="149" y="136"/>
                </a:cubicBezTo>
                <a:cubicBezTo>
                  <a:pt x="165" y="206"/>
                  <a:pt x="177" y="292"/>
                  <a:pt x="182" y="385"/>
                </a:cubicBezTo>
                <a:lnTo>
                  <a:pt x="1" y="38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4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24989" y="2374590"/>
            <a:ext cx="2750900" cy="2895779"/>
            <a:chOff x="971600" y="2245761"/>
            <a:chExt cx="2063175" cy="21718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Freeform 10"/>
            <p:cNvSpPr>
              <a:spLocks/>
            </p:cNvSpPr>
            <p:nvPr/>
          </p:nvSpPr>
          <p:spPr bwMode="auto">
            <a:xfrm rot="5400000">
              <a:off x="917271" y="2300090"/>
              <a:ext cx="2171834" cy="2063175"/>
            </a:xfrm>
            <a:custGeom>
              <a:avLst/>
              <a:gdLst/>
              <a:ahLst/>
              <a:cxnLst/>
              <a:rect l="l" t="t" r="r" b="b"/>
              <a:pathLst>
                <a:path w="2171834" h="2063175">
                  <a:moveTo>
                    <a:pt x="0" y="1753735"/>
                  </a:moveTo>
                  <a:lnTo>
                    <a:pt x="0" y="1012699"/>
                  </a:lnTo>
                  <a:lnTo>
                    <a:pt x="0" y="1012698"/>
                  </a:lnTo>
                  <a:lnTo>
                    <a:pt x="0" y="1012698"/>
                  </a:lnTo>
                  <a:cubicBezTo>
                    <a:pt x="0" y="683293"/>
                    <a:pt x="4416" y="347211"/>
                    <a:pt x="2208" y="0"/>
                  </a:cubicBezTo>
                  <a:lnTo>
                    <a:pt x="2168267" y="0"/>
                  </a:lnTo>
                  <a:cubicBezTo>
                    <a:pt x="2181515" y="331631"/>
                    <a:pt x="2159435" y="696648"/>
                    <a:pt x="2075531" y="1012699"/>
                  </a:cubicBezTo>
                  <a:lnTo>
                    <a:pt x="2072643" y="1012699"/>
                  </a:lnTo>
                  <a:cubicBezTo>
                    <a:pt x="1907900" y="1557905"/>
                    <a:pt x="1435934" y="2056380"/>
                    <a:pt x="837072" y="2063056"/>
                  </a:cubicBezTo>
                  <a:cubicBezTo>
                    <a:pt x="503134" y="2067507"/>
                    <a:pt x="224852" y="1947339"/>
                    <a:pt x="0" y="175373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364184" y="3645303"/>
              <a:ext cx="1521423" cy="3082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46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5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掏空</a:t>
              </a:r>
              <a:endParaRPr kumimoji="0" lang="zh-CN" altLang="en-US" sz="5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Freeform 42"/>
          <p:cNvSpPr>
            <a:spLocks noEditPoints="1"/>
          </p:cNvSpPr>
          <p:nvPr/>
        </p:nvSpPr>
        <p:spPr bwMode="auto">
          <a:xfrm>
            <a:off x="6480262" y="2399015"/>
            <a:ext cx="537383" cy="539559"/>
          </a:xfrm>
          <a:custGeom>
            <a:avLst/>
            <a:gdLst>
              <a:gd name="T0" fmla="*/ 58 w 104"/>
              <a:gd name="T1" fmla="*/ 46 h 105"/>
              <a:gd name="T2" fmla="*/ 58 w 104"/>
              <a:gd name="T3" fmla="*/ 23 h 105"/>
              <a:gd name="T4" fmla="*/ 45 w 104"/>
              <a:gd name="T5" fmla="*/ 23 h 105"/>
              <a:gd name="T6" fmla="*/ 45 w 104"/>
              <a:gd name="T7" fmla="*/ 46 h 105"/>
              <a:gd name="T8" fmla="*/ 23 w 104"/>
              <a:gd name="T9" fmla="*/ 46 h 105"/>
              <a:gd name="T10" fmla="*/ 23 w 104"/>
              <a:gd name="T11" fmla="*/ 58 h 105"/>
              <a:gd name="T12" fmla="*/ 45 w 104"/>
              <a:gd name="T13" fmla="*/ 58 h 105"/>
              <a:gd name="T14" fmla="*/ 45 w 104"/>
              <a:gd name="T15" fmla="*/ 82 h 105"/>
              <a:gd name="T16" fmla="*/ 58 w 104"/>
              <a:gd name="T17" fmla="*/ 82 h 105"/>
              <a:gd name="T18" fmla="*/ 58 w 104"/>
              <a:gd name="T19" fmla="*/ 58 h 105"/>
              <a:gd name="T20" fmla="*/ 80 w 104"/>
              <a:gd name="T21" fmla="*/ 58 h 105"/>
              <a:gd name="T22" fmla="*/ 80 w 104"/>
              <a:gd name="T23" fmla="*/ 46 h 105"/>
              <a:gd name="T24" fmla="*/ 58 w 104"/>
              <a:gd name="T25" fmla="*/ 46 h 105"/>
              <a:gd name="T26" fmla="*/ 52 w 104"/>
              <a:gd name="T27" fmla="*/ 0 h 105"/>
              <a:gd name="T28" fmla="*/ 0 w 104"/>
              <a:gd name="T29" fmla="*/ 52 h 105"/>
              <a:gd name="T30" fmla="*/ 52 w 104"/>
              <a:gd name="T31" fmla="*/ 105 h 105"/>
              <a:gd name="T32" fmla="*/ 104 w 104"/>
              <a:gd name="T33" fmla="*/ 52 h 105"/>
              <a:gd name="T34" fmla="*/ 52 w 104"/>
              <a:gd name="T35" fmla="*/ 0 h 105"/>
              <a:gd name="T36" fmla="*/ 52 w 104"/>
              <a:gd name="T37" fmla="*/ 93 h 105"/>
              <a:gd name="T38" fmla="*/ 11 w 104"/>
              <a:gd name="T39" fmla="*/ 52 h 105"/>
              <a:gd name="T40" fmla="*/ 52 w 104"/>
              <a:gd name="T41" fmla="*/ 12 h 105"/>
              <a:gd name="T42" fmla="*/ 92 w 104"/>
              <a:gd name="T43" fmla="*/ 52 h 105"/>
              <a:gd name="T44" fmla="*/ 52 w 104"/>
              <a:gd name="T45" fmla="*/ 9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4" h="105">
                <a:moveTo>
                  <a:pt x="58" y="46"/>
                </a:moveTo>
                <a:cubicBezTo>
                  <a:pt x="58" y="23"/>
                  <a:pt x="58" y="23"/>
                  <a:pt x="58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46"/>
                  <a:pt x="45" y="46"/>
                  <a:pt x="45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58"/>
                  <a:pt x="23" y="58"/>
                  <a:pt x="23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82"/>
                  <a:pt x="45" y="82"/>
                  <a:pt x="45" y="82"/>
                </a:cubicBezTo>
                <a:cubicBezTo>
                  <a:pt x="58" y="82"/>
                  <a:pt x="58" y="82"/>
                  <a:pt x="58" y="82"/>
                </a:cubicBezTo>
                <a:cubicBezTo>
                  <a:pt x="58" y="58"/>
                  <a:pt x="58" y="58"/>
                  <a:pt x="58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46"/>
                  <a:pt x="80" y="46"/>
                  <a:pt x="80" y="46"/>
                </a:cubicBezTo>
                <a:lnTo>
                  <a:pt x="58" y="46"/>
                </a:lnTo>
                <a:close/>
                <a:moveTo>
                  <a:pt x="52" y="0"/>
                </a:moveTo>
                <a:cubicBezTo>
                  <a:pt x="23" y="0"/>
                  <a:pt x="0" y="24"/>
                  <a:pt x="0" y="52"/>
                </a:cubicBezTo>
                <a:cubicBezTo>
                  <a:pt x="0" y="81"/>
                  <a:pt x="23" y="105"/>
                  <a:pt x="52" y="105"/>
                </a:cubicBezTo>
                <a:cubicBezTo>
                  <a:pt x="81" y="105"/>
                  <a:pt x="104" y="81"/>
                  <a:pt x="104" y="52"/>
                </a:cubicBezTo>
                <a:cubicBezTo>
                  <a:pt x="104" y="24"/>
                  <a:pt x="81" y="0"/>
                  <a:pt x="52" y="0"/>
                </a:cubicBezTo>
                <a:close/>
                <a:moveTo>
                  <a:pt x="52" y="93"/>
                </a:moveTo>
                <a:cubicBezTo>
                  <a:pt x="29" y="93"/>
                  <a:pt x="11" y="75"/>
                  <a:pt x="11" y="52"/>
                </a:cubicBezTo>
                <a:cubicBezTo>
                  <a:pt x="11" y="30"/>
                  <a:pt x="29" y="12"/>
                  <a:pt x="52" y="12"/>
                </a:cubicBezTo>
                <a:cubicBezTo>
                  <a:pt x="74" y="12"/>
                  <a:pt x="92" y="30"/>
                  <a:pt x="92" y="52"/>
                </a:cubicBezTo>
                <a:cubicBezTo>
                  <a:pt x="92" y="75"/>
                  <a:pt x="74" y="93"/>
                  <a:pt x="52" y="93"/>
                </a:cubicBezTo>
                <a:close/>
              </a:path>
            </a:pathLst>
          </a:custGeom>
          <a:solidFill>
            <a:srgbClr val="B3343F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136132" y="2612788"/>
            <a:ext cx="4724817" cy="356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46">
              <a:lnSpc>
                <a:spcPts val="1600"/>
              </a:lnSpc>
            </a:pPr>
            <a:r>
              <a:rPr lang="zh-TW" altLang="en-US" sz="3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虛增業績美化帳面</a:t>
            </a:r>
            <a:endParaRPr lang="zh-CN" altLang="en-US" sz="3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Freeform 42"/>
          <p:cNvSpPr>
            <a:spLocks noEditPoints="1"/>
          </p:cNvSpPr>
          <p:nvPr/>
        </p:nvSpPr>
        <p:spPr bwMode="auto">
          <a:xfrm>
            <a:off x="6480262" y="4240646"/>
            <a:ext cx="537383" cy="539559"/>
          </a:xfrm>
          <a:custGeom>
            <a:avLst/>
            <a:gdLst>
              <a:gd name="T0" fmla="*/ 58 w 104"/>
              <a:gd name="T1" fmla="*/ 46 h 105"/>
              <a:gd name="T2" fmla="*/ 58 w 104"/>
              <a:gd name="T3" fmla="*/ 23 h 105"/>
              <a:gd name="T4" fmla="*/ 45 w 104"/>
              <a:gd name="T5" fmla="*/ 23 h 105"/>
              <a:gd name="T6" fmla="*/ 45 w 104"/>
              <a:gd name="T7" fmla="*/ 46 h 105"/>
              <a:gd name="T8" fmla="*/ 23 w 104"/>
              <a:gd name="T9" fmla="*/ 46 h 105"/>
              <a:gd name="T10" fmla="*/ 23 w 104"/>
              <a:gd name="T11" fmla="*/ 58 h 105"/>
              <a:gd name="T12" fmla="*/ 45 w 104"/>
              <a:gd name="T13" fmla="*/ 58 h 105"/>
              <a:gd name="T14" fmla="*/ 45 w 104"/>
              <a:gd name="T15" fmla="*/ 82 h 105"/>
              <a:gd name="T16" fmla="*/ 58 w 104"/>
              <a:gd name="T17" fmla="*/ 82 h 105"/>
              <a:gd name="T18" fmla="*/ 58 w 104"/>
              <a:gd name="T19" fmla="*/ 58 h 105"/>
              <a:gd name="T20" fmla="*/ 80 w 104"/>
              <a:gd name="T21" fmla="*/ 58 h 105"/>
              <a:gd name="T22" fmla="*/ 80 w 104"/>
              <a:gd name="T23" fmla="*/ 46 h 105"/>
              <a:gd name="T24" fmla="*/ 58 w 104"/>
              <a:gd name="T25" fmla="*/ 46 h 105"/>
              <a:gd name="T26" fmla="*/ 52 w 104"/>
              <a:gd name="T27" fmla="*/ 0 h 105"/>
              <a:gd name="T28" fmla="*/ 0 w 104"/>
              <a:gd name="T29" fmla="*/ 52 h 105"/>
              <a:gd name="T30" fmla="*/ 52 w 104"/>
              <a:gd name="T31" fmla="*/ 105 h 105"/>
              <a:gd name="T32" fmla="*/ 104 w 104"/>
              <a:gd name="T33" fmla="*/ 52 h 105"/>
              <a:gd name="T34" fmla="*/ 52 w 104"/>
              <a:gd name="T35" fmla="*/ 0 h 105"/>
              <a:gd name="T36" fmla="*/ 52 w 104"/>
              <a:gd name="T37" fmla="*/ 93 h 105"/>
              <a:gd name="T38" fmla="*/ 11 w 104"/>
              <a:gd name="T39" fmla="*/ 52 h 105"/>
              <a:gd name="T40" fmla="*/ 52 w 104"/>
              <a:gd name="T41" fmla="*/ 12 h 105"/>
              <a:gd name="T42" fmla="*/ 92 w 104"/>
              <a:gd name="T43" fmla="*/ 52 h 105"/>
              <a:gd name="T44" fmla="*/ 52 w 104"/>
              <a:gd name="T45" fmla="*/ 9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4" h="105">
                <a:moveTo>
                  <a:pt x="58" y="46"/>
                </a:moveTo>
                <a:cubicBezTo>
                  <a:pt x="58" y="23"/>
                  <a:pt x="58" y="23"/>
                  <a:pt x="58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46"/>
                  <a:pt x="45" y="46"/>
                  <a:pt x="45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58"/>
                  <a:pt x="23" y="58"/>
                  <a:pt x="23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82"/>
                  <a:pt x="45" y="82"/>
                  <a:pt x="45" y="82"/>
                </a:cubicBezTo>
                <a:cubicBezTo>
                  <a:pt x="58" y="82"/>
                  <a:pt x="58" y="82"/>
                  <a:pt x="58" y="82"/>
                </a:cubicBezTo>
                <a:cubicBezTo>
                  <a:pt x="58" y="58"/>
                  <a:pt x="58" y="58"/>
                  <a:pt x="58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46"/>
                  <a:pt x="80" y="46"/>
                  <a:pt x="80" y="46"/>
                </a:cubicBezTo>
                <a:lnTo>
                  <a:pt x="58" y="46"/>
                </a:lnTo>
                <a:close/>
                <a:moveTo>
                  <a:pt x="52" y="0"/>
                </a:moveTo>
                <a:cubicBezTo>
                  <a:pt x="23" y="0"/>
                  <a:pt x="0" y="24"/>
                  <a:pt x="0" y="52"/>
                </a:cubicBezTo>
                <a:cubicBezTo>
                  <a:pt x="0" y="81"/>
                  <a:pt x="23" y="105"/>
                  <a:pt x="52" y="105"/>
                </a:cubicBezTo>
                <a:cubicBezTo>
                  <a:pt x="81" y="105"/>
                  <a:pt x="104" y="81"/>
                  <a:pt x="104" y="52"/>
                </a:cubicBezTo>
                <a:cubicBezTo>
                  <a:pt x="104" y="24"/>
                  <a:pt x="81" y="0"/>
                  <a:pt x="52" y="0"/>
                </a:cubicBezTo>
                <a:close/>
                <a:moveTo>
                  <a:pt x="52" y="93"/>
                </a:moveTo>
                <a:cubicBezTo>
                  <a:pt x="29" y="93"/>
                  <a:pt x="11" y="75"/>
                  <a:pt x="11" y="52"/>
                </a:cubicBezTo>
                <a:cubicBezTo>
                  <a:pt x="11" y="30"/>
                  <a:pt x="29" y="12"/>
                  <a:pt x="52" y="12"/>
                </a:cubicBezTo>
                <a:cubicBezTo>
                  <a:pt x="74" y="12"/>
                  <a:pt x="92" y="30"/>
                  <a:pt x="92" y="52"/>
                </a:cubicBezTo>
                <a:cubicBezTo>
                  <a:pt x="92" y="75"/>
                  <a:pt x="74" y="93"/>
                  <a:pt x="52" y="93"/>
                </a:cubicBezTo>
                <a:close/>
              </a:path>
            </a:pathLst>
          </a:custGeom>
          <a:solidFill>
            <a:srgbClr val="44719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65104" y="4477184"/>
            <a:ext cx="4189211" cy="356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46">
              <a:lnSpc>
                <a:spcPts val="1600"/>
              </a:lnSpc>
            </a:pPr>
            <a:r>
              <a:rPr lang="zh-TW" altLang="en-US" sz="3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挪用現金美化帳面</a:t>
            </a:r>
            <a:endParaRPr lang="zh-CN" altLang="en-US" sz="36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DC9FF1-A3FE-49B0-90AB-DBF1F28EDA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87" y="2577045"/>
            <a:ext cx="1180459" cy="1180459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3F4476E5-E3F1-403D-821C-B538AB59DC32}"/>
              </a:ext>
            </a:extLst>
          </p:cNvPr>
          <p:cNvCxnSpPr>
            <a:cxnSpLocks/>
          </p:cNvCxnSpPr>
          <p:nvPr/>
        </p:nvCxnSpPr>
        <p:spPr>
          <a:xfrm>
            <a:off x="7017645" y="3101760"/>
            <a:ext cx="4077075" cy="0"/>
          </a:xfrm>
          <a:prstGeom prst="line">
            <a:avLst/>
          </a:prstGeom>
          <a:ln w="38100">
            <a:solidFill>
              <a:srgbClr val="B3343F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8E3E6F2-C548-4B73-BD03-D8762EE8FDA8}"/>
              </a:ext>
            </a:extLst>
          </p:cNvPr>
          <p:cNvCxnSpPr>
            <a:cxnSpLocks/>
          </p:cNvCxnSpPr>
          <p:nvPr/>
        </p:nvCxnSpPr>
        <p:spPr>
          <a:xfrm>
            <a:off x="7017645" y="4992328"/>
            <a:ext cx="4077075" cy="0"/>
          </a:xfrm>
          <a:prstGeom prst="line">
            <a:avLst/>
          </a:prstGeom>
          <a:ln w="38100">
            <a:solidFill>
              <a:srgbClr val="447197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99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12F09ED2-6480-483E-833B-31B9ABA727E9}"/>
              </a:ext>
            </a:extLst>
          </p:cNvPr>
          <p:cNvGrpSpPr/>
          <p:nvPr/>
        </p:nvGrpSpPr>
        <p:grpSpPr>
          <a:xfrm>
            <a:off x="1828882" y="3824632"/>
            <a:ext cx="2705656" cy="886744"/>
            <a:chOff x="1825320" y="3803366"/>
            <a:chExt cx="2705656" cy="886744"/>
          </a:xfrm>
        </p:grpSpPr>
        <p:sp>
          <p:nvSpPr>
            <p:cNvPr id="2" name="右箭头 1"/>
            <p:cNvSpPr>
              <a:spLocks noChangeArrowheads="1"/>
            </p:cNvSpPr>
            <p:nvPr/>
          </p:nvSpPr>
          <p:spPr bwMode="auto">
            <a:xfrm rot="2194106">
              <a:off x="3683198" y="3803366"/>
              <a:ext cx="847778" cy="590167"/>
            </a:xfrm>
            <a:prstGeom prst="rightArrow">
              <a:avLst>
                <a:gd name="adj1" fmla="val 50000"/>
                <a:gd name="adj2" fmla="val 5013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marL="0" marR="0" lvl="0" indent="0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72B19B"/>
                    </a:gs>
                    <a:gs pos="100000">
                      <a:srgbClr val="72A65F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22"/>
            <p:cNvSpPr txBox="1">
              <a:spLocks noChangeArrowheads="1"/>
            </p:cNvSpPr>
            <p:nvPr/>
          </p:nvSpPr>
          <p:spPr bwMode="auto">
            <a:xfrm>
              <a:off x="1825320" y="4166890"/>
              <a:ext cx="228176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defTabSz="1219261"/>
              <a:r>
                <a:rPr lang="en-US" altLang="zh-CN" sz="2800" b="1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TW" altLang="en-US" sz="2800" b="1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銷貨</a:t>
              </a:r>
              <a:endParaRPr lang="en-US" altLang="zh-CN" sz="28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484FFCD-6318-43C1-93F4-06BA0FE3A37C}"/>
              </a:ext>
            </a:extLst>
          </p:cNvPr>
          <p:cNvGrpSpPr/>
          <p:nvPr/>
        </p:nvGrpSpPr>
        <p:grpSpPr>
          <a:xfrm>
            <a:off x="7658918" y="3825845"/>
            <a:ext cx="3004098" cy="885531"/>
            <a:chOff x="7658918" y="3804579"/>
            <a:chExt cx="3004098" cy="885531"/>
          </a:xfrm>
        </p:grpSpPr>
        <p:sp>
          <p:nvSpPr>
            <p:cNvPr id="3" name="右箭头 2"/>
            <p:cNvSpPr>
              <a:spLocks noChangeArrowheads="1"/>
            </p:cNvSpPr>
            <p:nvPr/>
          </p:nvSpPr>
          <p:spPr bwMode="auto">
            <a:xfrm rot="19350004">
              <a:off x="7658918" y="3804579"/>
              <a:ext cx="840335" cy="581771"/>
            </a:xfrm>
            <a:prstGeom prst="rightArrow">
              <a:avLst>
                <a:gd name="adj1" fmla="val 50000"/>
                <a:gd name="adj2" fmla="val 50415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marL="0" marR="0" lvl="0" indent="0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72B19B"/>
                    </a:gs>
                    <a:gs pos="100000">
                      <a:srgbClr val="72A65F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28"/>
            <p:cNvSpPr txBox="1">
              <a:spLocks noChangeArrowheads="1"/>
            </p:cNvSpPr>
            <p:nvPr/>
          </p:nvSpPr>
          <p:spPr bwMode="auto">
            <a:xfrm>
              <a:off x="8381249" y="4166890"/>
              <a:ext cx="228176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defTabSz="1219261"/>
              <a:r>
                <a:rPr lang="en-US" altLang="zh-CN" sz="2800" b="1" dirty="0">
                  <a:blipFill>
                    <a:blip r:embed="rId5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TW" altLang="en-US" sz="2800" b="1" dirty="0">
                  <a:blipFill>
                    <a:blip r:embed="rId5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回銷商品</a:t>
              </a:r>
              <a:endParaRPr lang="en-US" altLang="zh-CN" sz="28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Oval 22"/>
          <p:cNvSpPr>
            <a:spLocks noChangeArrowheads="1"/>
          </p:cNvSpPr>
          <p:nvPr/>
        </p:nvSpPr>
        <p:spPr bwMode="auto">
          <a:xfrm>
            <a:off x="1204078" y="1438846"/>
            <a:ext cx="2281767" cy="228176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博達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23"/>
          <p:cNvSpPr>
            <a:spLocks noChangeArrowheads="1"/>
          </p:cNvSpPr>
          <p:nvPr/>
        </p:nvSpPr>
        <p:spPr bwMode="auto">
          <a:xfrm>
            <a:off x="4906944" y="3673085"/>
            <a:ext cx="2423248" cy="242325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lvl="0" algn="ctr" defTabSz="1219261" eaLnBrk="0" hangingPunct="0">
              <a:defRPr/>
            </a:pPr>
            <a:r>
              <a:rPr lang="zh-TW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五家</a:t>
            </a:r>
            <a:endParaRPr lang="en-US" altLang="zh-TW" sz="3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1219261" eaLnBrk="0" hangingPunct="0">
              <a:defRPr/>
            </a:pPr>
            <a:r>
              <a:rPr lang="zh-TW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假銷貨</a:t>
            </a:r>
            <a:endParaRPr lang="en-US" altLang="zh-TW" sz="3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1219261" eaLnBrk="0" hangingPunct="0">
              <a:defRPr/>
            </a:pPr>
            <a:r>
              <a:rPr lang="zh-TW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代理商</a:t>
            </a:r>
            <a:endParaRPr lang="en-US" altLang="zh-TW" sz="32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1219261" eaLnBrk="0" hangingPunct="0">
              <a:defRPr/>
            </a:pPr>
            <a:r>
              <a:rPr lang="en-US" altLang="zh-TW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</a:t>
            </a:r>
            <a:r>
              <a:rPr lang="en-US" altLang="zh-TW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24"/>
          <p:cNvSpPr>
            <a:spLocks noChangeArrowheads="1"/>
          </p:cNvSpPr>
          <p:nvPr/>
        </p:nvSpPr>
        <p:spPr bwMode="auto">
          <a:xfrm>
            <a:off x="8381249" y="1241882"/>
            <a:ext cx="2478731" cy="247873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七家</a:t>
            </a:r>
            <a:endParaRPr kumimoji="0" lang="en-US" altLang="zh-TW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假供應商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CFE0FE0-F11A-43EF-A5A4-51350C164DD1}"/>
              </a:ext>
            </a:extLst>
          </p:cNvPr>
          <p:cNvGrpSpPr/>
          <p:nvPr/>
        </p:nvGrpSpPr>
        <p:grpSpPr>
          <a:xfrm>
            <a:off x="4955116" y="1495632"/>
            <a:ext cx="2281767" cy="1165682"/>
            <a:chOff x="4955116" y="1495632"/>
            <a:chExt cx="2281767" cy="1165682"/>
          </a:xfrm>
        </p:grpSpPr>
        <p:sp>
          <p:nvSpPr>
            <p:cNvPr id="7" name="TextBox 24"/>
            <p:cNvSpPr txBox="1">
              <a:spLocks noChangeArrowheads="1"/>
            </p:cNvSpPr>
            <p:nvPr/>
          </p:nvSpPr>
          <p:spPr bwMode="auto">
            <a:xfrm>
              <a:off x="4955116" y="1495632"/>
              <a:ext cx="228176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algn="l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defTabSz="1219261"/>
              <a:r>
                <a:rPr lang="en-US" altLang="zh-CN" sz="2800" b="1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TW" altLang="en-US" sz="2800" b="1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進貨</a:t>
              </a:r>
              <a:endParaRPr lang="en-US" altLang="zh-CN" sz="28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右箭头 1">
              <a:extLst>
                <a:ext uri="{FF2B5EF4-FFF2-40B4-BE49-F238E27FC236}">
                  <a16:creationId xmlns:a16="http://schemas.microsoft.com/office/drawing/2014/main" id="{3FB0AE6D-9408-448B-98A2-D9C27E7998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5180218" y="2071147"/>
              <a:ext cx="1831563" cy="590167"/>
            </a:xfrm>
            <a:prstGeom prst="rightArrow">
              <a:avLst>
                <a:gd name="adj1" fmla="val 50000"/>
                <a:gd name="adj2" fmla="val 50138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marL="0" marR="0" lvl="0" indent="0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72B19B"/>
                    </a:gs>
                    <a:gs pos="100000">
                      <a:srgbClr val="72A65F"/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TextBox 6">
            <a:extLst>
              <a:ext uri="{FF2B5EF4-FFF2-40B4-BE49-F238E27FC236}">
                <a16:creationId xmlns:a16="http://schemas.microsoft.com/office/drawing/2014/main" id="{262FC05D-6229-4ADF-BDB8-6C7A481C9B06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博達假銷貨、真生產、真出貨再回銷之流程圖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3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21095" y="1576461"/>
            <a:ext cx="8312272" cy="1867590"/>
            <a:chOff x="2987824" y="1328290"/>
            <a:chExt cx="4176464" cy="9383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2987824" y="1328290"/>
              <a:ext cx="4176464" cy="938362"/>
              <a:chOff x="3707904" y="1549051"/>
              <a:chExt cx="4176464" cy="93836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707904" y="1549051"/>
                <a:ext cx="4176464" cy="938362"/>
                <a:chOff x="2123728" y="1563638"/>
                <a:chExt cx="4176464" cy="938362"/>
              </a:xfrm>
            </p:grpSpPr>
            <p:sp>
              <p:nvSpPr>
                <p:cNvPr id="12" name="圆角矩形 11"/>
                <p:cNvSpPr/>
                <p:nvPr/>
              </p:nvSpPr>
              <p:spPr>
                <a:xfrm>
                  <a:off x="2123728" y="1741320"/>
                  <a:ext cx="4176464" cy="582997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  <p:sp useBgFill="1">
              <p:nvSpPr>
                <p:cNvPr id="13" name="Freeform 7"/>
                <p:cNvSpPr>
                  <a:spLocks/>
                </p:cNvSpPr>
                <p:nvPr/>
              </p:nvSpPr>
              <p:spPr bwMode="auto">
                <a:xfrm>
                  <a:off x="2378914" y="1563638"/>
                  <a:ext cx="945174" cy="938362"/>
                </a:xfrm>
                <a:custGeom>
                  <a:avLst/>
                  <a:gdLst>
                    <a:gd name="T0" fmla="*/ 117 w 200"/>
                    <a:gd name="T1" fmla="*/ 7 h 199"/>
                    <a:gd name="T2" fmla="*/ 193 w 200"/>
                    <a:gd name="T3" fmla="*/ 83 h 199"/>
                    <a:gd name="T4" fmla="*/ 195 w 200"/>
                    <a:gd name="T5" fmla="*/ 85 h 199"/>
                    <a:gd name="T6" fmla="*/ 199 w 200"/>
                    <a:gd name="T7" fmla="*/ 94 h 199"/>
                    <a:gd name="T8" fmla="*/ 199 w 200"/>
                    <a:gd name="T9" fmla="*/ 96 h 199"/>
                    <a:gd name="T10" fmla="*/ 198 w 200"/>
                    <a:gd name="T11" fmla="*/ 108 h 199"/>
                    <a:gd name="T12" fmla="*/ 197 w 200"/>
                    <a:gd name="T13" fmla="*/ 110 h 199"/>
                    <a:gd name="T14" fmla="*/ 192 w 200"/>
                    <a:gd name="T15" fmla="*/ 117 h 199"/>
                    <a:gd name="T16" fmla="*/ 116 w 200"/>
                    <a:gd name="T17" fmla="*/ 193 h 199"/>
                    <a:gd name="T18" fmla="*/ 114 w 200"/>
                    <a:gd name="T19" fmla="*/ 194 h 199"/>
                    <a:gd name="T20" fmla="*/ 106 w 200"/>
                    <a:gd name="T21" fmla="*/ 198 h 199"/>
                    <a:gd name="T22" fmla="*/ 103 w 200"/>
                    <a:gd name="T23" fmla="*/ 199 h 199"/>
                    <a:gd name="T24" fmla="*/ 92 w 200"/>
                    <a:gd name="T25" fmla="*/ 198 h 199"/>
                    <a:gd name="T26" fmla="*/ 90 w 200"/>
                    <a:gd name="T27" fmla="*/ 197 h 199"/>
                    <a:gd name="T28" fmla="*/ 83 w 200"/>
                    <a:gd name="T29" fmla="*/ 192 h 199"/>
                    <a:gd name="T30" fmla="*/ 7 w 200"/>
                    <a:gd name="T31" fmla="*/ 116 h 199"/>
                    <a:gd name="T32" fmla="*/ 5 w 200"/>
                    <a:gd name="T33" fmla="*/ 114 h 199"/>
                    <a:gd name="T34" fmla="*/ 1 w 200"/>
                    <a:gd name="T35" fmla="*/ 105 h 199"/>
                    <a:gd name="T36" fmla="*/ 1 w 200"/>
                    <a:gd name="T37" fmla="*/ 103 h 199"/>
                    <a:gd name="T38" fmla="*/ 2 w 200"/>
                    <a:gd name="T39" fmla="*/ 91 h 199"/>
                    <a:gd name="T40" fmla="*/ 3 w 200"/>
                    <a:gd name="T41" fmla="*/ 89 h 199"/>
                    <a:gd name="T42" fmla="*/ 7 w 200"/>
                    <a:gd name="T43" fmla="*/ 82 h 199"/>
                    <a:gd name="T44" fmla="*/ 83 w 200"/>
                    <a:gd name="T45" fmla="*/ 6 h 199"/>
                    <a:gd name="T46" fmla="*/ 85 w 200"/>
                    <a:gd name="T47" fmla="*/ 5 h 199"/>
                    <a:gd name="T48" fmla="*/ 94 w 200"/>
                    <a:gd name="T49" fmla="*/ 1 h 199"/>
                    <a:gd name="T50" fmla="*/ 96 w 200"/>
                    <a:gd name="T51" fmla="*/ 0 h 199"/>
                    <a:gd name="T52" fmla="*/ 108 w 200"/>
                    <a:gd name="T53" fmla="*/ 1 h 199"/>
                    <a:gd name="T54" fmla="*/ 110 w 200"/>
                    <a:gd name="T55" fmla="*/ 2 h 199"/>
                    <a:gd name="T56" fmla="*/ 117 w 200"/>
                    <a:gd name="T57" fmla="*/ 7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00" h="199">
                      <a:moveTo>
                        <a:pt x="117" y="7"/>
                      </a:moveTo>
                      <a:cubicBezTo>
                        <a:pt x="193" y="83"/>
                        <a:pt x="193" y="83"/>
                        <a:pt x="193" y="83"/>
                      </a:cubicBezTo>
                      <a:cubicBezTo>
                        <a:pt x="195" y="85"/>
                        <a:pt x="195" y="85"/>
                        <a:pt x="195" y="85"/>
                      </a:cubicBezTo>
                      <a:cubicBezTo>
                        <a:pt x="196" y="88"/>
                        <a:pt x="198" y="90"/>
                        <a:pt x="199" y="94"/>
                      </a:cubicBezTo>
                      <a:cubicBezTo>
                        <a:pt x="199" y="96"/>
                        <a:pt x="199" y="96"/>
                        <a:pt x="199" y="96"/>
                      </a:cubicBezTo>
                      <a:cubicBezTo>
                        <a:pt x="200" y="100"/>
                        <a:pt x="199" y="104"/>
                        <a:pt x="198" y="108"/>
                      </a:cubicBezTo>
                      <a:cubicBezTo>
                        <a:pt x="197" y="110"/>
                        <a:pt x="197" y="110"/>
                        <a:pt x="197" y="110"/>
                      </a:cubicBezTo>
                      <a:cubicBezTo>
                        <a:pt x="196" y="112"/>
                        <a:pt x="194" y="115"/>
                        <a:pt x="192" y="117"/>
                      </a:cubicBezTo>
                      <a:cubicBezTo>
                        <a:pt x="116" y="193"/>
                        <a:pt x="116" y="193"/>
                        <a:pt x="116" y="193"/>
                      </a:cubicBezTo>
                      <a:cubicBezTo>
                        <a:pt x="114" y="194"/>
                        <a:pt x="114" y="194"/>
                        <a:pt x="114" y="194"/>
                      </a:cubicBezTo>
                      <a:cubicBezTo>
                        <a:pt x="112" y="196"/>
                        <a:pt x="109" y="197"/>
                        <a:pt x="106" y="198"/>
                      </a:cubicBezTo>
                      <a:cubicBezTo>
                        <a:pt x="103" y="199"/>
                        <a:pt x="103" y="199"/>
                        <a:pt x="103" y="199"/>
                      </a:cubicBezTo>
                      <a:cubicBezTo>
                        <a:pt x="99" y="199"/>
                        <a:pt x="96" y="199"/>
                        <a:pt x="92" y="198"/>
                      </a:cubicBezTo>
                      <a:cubicBezTo>
                        <a:pt x="90" y="197"/>
                        <a:pt x="90" y="197"/>
                        <a:pt x="90" y="197"/>
                      </a:cubicBezTo>
                      <a:cubicBezTo>
                        <a:pt x="87" y="195"/>
                        <a:pt x="85" y="194"/>
                        <a:pt x="83" y="192"/>
                      </a:cubicBezTo>
                      <a:cubicBezTo>
                        <a:pt x="7" y="116"/>
                        <a:pt x="7" y="116"/>
                        <a:pt x="7" y="116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3" y="111"/>
                        <a:pt x="2" y="109"/>
                        <a:pt x="1" y="105"/>
                      </a:cubicBezTo>
                      <a:cubicBezTo>
                        <a:pt x="1" y="103"/>
                        <a:pt x="1" y="103"/>
                        <a:pt x="1" y="103"/>
                      </a:cubicBezTo>
                      <a:cubicBezTo>
                        <a:pt x="0" y="99"/>
                        <a:pt x="0" y="95"/>
                        <a:pt x="2" y="91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4" y="86"/>
                        <a:pt x="5" y="84"/>
                        <a:pt x="7" y="82"/>
                      </a:cubicBezTo>
                      <a:cubicBezTo>
                        <a:pt x="83" y="6"/>
                        <a:pt x="83" y="6"/>
                        <a:pt x="83" y="6"/>
                      </a:cubicBez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8" y="3"/>
                        <a:pt x="91" y="2"/>
                        <a:pt x="94" y="1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100" y="0"/>
                        <a:pt x="104" y="0"/>
                        <a:pt x="108" y="1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3" y="4"/>
                        <a:pt x="115" y="5"/>
                        <a:pt x="117" y="7"/>
                      </a:cubicBez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" name="Freeform 8"/>
                <p:cNvSpPr>
                  <a:spLocks/>
                </p:cNvSpPr>
                <p:nvPr/>
              </p:nvSpPr>
              <p:spPr bwMode="auto">
                <a:xfrm>
                  <a:off x="2448901" y="1630972"/>
                  <a:ext cx="805199" cy="803695"/>
                </a:xfrm>
                <a:custGeom>
                  <a:avLst/>
                  <a:gdLst>
                    <a:gd name="T0" fmla="*/ 111 w 193"/>
                    <a:gd name="T1" fmla="*/ 8 h 193"/>
                    <a:gd name="T2" fmla="*/ 186 w 193"/>
                    <a:gd name="T3" fmla="*/ 83 h 193"/>
                    <a:gd name="T4" fmla="*/ 186 w 193"/>
                    <a:gd name="T5" fmla="*/ 110 h 193"/>
                    <a:gd name="T6" fmla="*/ 111 w 193"/>
                    <a:gd name="T7" fmla="*/ 185 h 193"/>
                    <a:gd name="T8" fmla="*/ 83 w 193"/>
                    <a:gd name="T9" fmla="*/ 185 h 193"/>
                    <a:gd name="T10" fmla="*/ 8 w 193"/>
                    <a:gd name="T11" fmla="*/ 110 h 193"/>
                    <a:gd name="T12" fmla="*/ 8 w 193"/>
                    <a:gd name="T13" fmla="*/ 83 h 193"/>
                    <a:gd name="T14" fmla="*/ 83 w 193"/>
                    <a:gd name="T15" fmla="*/ 8 h 193"/>
                    <a:gd name="T16" fmla="*/ 111 w 193"/>
                    <a:gd name="T17" fmla="*/ 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11" y="8"/>
                      </a:moveTo>
                      <a:cubicBezTo>
                        <a:pt x="186" y="83"/>
                        <a:pt x="186" y="83"/>
                        <a:pt x="186" y="83"/>
                      </a:cubicBezTo>
                      <a:cubicBezTo>
                        <a:pt x="193" y="90"/>
                        <a:pt x="193" y="103"/>
                        <a:pt x="186" y="110"/>
                      </a:cubicBezTo>
                      <a:cubicBezTo>
                        <a:pt x="111" y="185"/>
                        <a:pt x="111" y="185"/>
                        <a:pt x="111" y="185"/>
                      </a:cubicBezTo>
                      <a:cubicBezTo>
                        <a:pt x="103" y="193"/>
                        <a:pt x="91" y="193"/>
                        <a:pt x="83" y="185"/>
                      </a:cubicBezTo>
                      <a:cubicBezTo>
                        <a:pt x="8" y="110"/>
                        <a:pt x="8" y="110"/>
                        <a:pt x="8" y="110"/>
                      </a:cubicBezTo>
                      <a:cubicBezTo>
                        <a:pt x="0" y="103"/>
                        <a:pt x="0" y="90"/>
                        <a:pt x="8" y="83"/>
                      </a:cubicBezTo>
                      <a:cubicBezTo>
                        <a:pt x="83" y="8"/>
                        <a:pt x="83" y="8"/>
                        <a:pt x="83" y="8"/>
                      </a:cubicBezTo>
                      <a:cubicBezTo>
                        <a:pt x="91" y="0"/>
                        <a:pt x="103" y="0"/>
                        <a:pt x="111" y="8"/>
                      </a:cubicBez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1" name="标题层"/>
              <p:cNvSpPr txBox="1"/>
              <p:nvPr/>
            </p:nvSpPr>
            <p:spPr bwMode="auto">
              <a:xfrm>
                <a:off x="4126818" y="1756621"/>
                <a:ext cx="617718" cy="500089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733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mpact" pitchFamily="34" charset="0"/>
                    <a:ea typeface="微软雅黑" pitchFamily="34" charset="-122"/>
                    <a:cs typeface="Arial" panose="020B0604020202020204" pitchFamily="34" charset="0"/>
                  </a:rPr>
                  <a:t>01</a:t>
                </a:r>
                <a:endParaRPr kumimoji="0" lang="zh-CN" altLang="en-US" sz="37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281925" y="1719652"/>
              <a:ext cx="2832088" cy="172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defTabSz="914446">
                <a:lnSpc>
                  <a:spcPts val="1600"/>
                </a:lnSpc>
                <a:defRPr/>
              </a:pPr>
              <a:r>
                <a:rPr lang="zh-TW" altLang="en-US" sz="30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高估應收帳款，美化財務報表。</a:t>
              </a:r>
              <a:endPara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21095" y="3842563"/>
            <a:ext cx="8312272" cy="1867590"/>
            <a:chOff x="3707904" y="1549051"/>
            <a:chExt cx="4176464" cy="9383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8" name="组合 17"/>
            <p:cNvGrpSpPr/>
            <p:nvPr/>
          </p:nvGrpSpPr>
          <p:grpSpPr>
            <a:xfrm>
              <a:off x="3707904" y="1549051"/>
              <a:ext cx="4176464" cy="938362"/>
              <a:chOff x="2123728" y="1563638"/>
              <a:chExt cx="4176464" cy="938362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2123728" y="1741319"/>
                <a:ext cx="4176464" cy="58299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 useBgFill="1"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2378914" y="1563638"/>
                <a:ext cx="945174" cy="938362"/>
              </a:xfrm>
              <a:custGeom>
                <a:avLst/>
                <a:gdLst>
                  <a:gd name="T0" fmla="*/ 117 w 200"/>
                  <a:gd name="T1" fmla="*/ 7 h 199"/>
                  <a:gd name="T2" fmla="*/ 193 w 200"/>
                  <a:gd name="T3" fmla="*/ 83 h 199"/>
                  <a:gd name="T4" fmla="*/ 195 w 200"/>
                  <a:gd name="T5" fmla="*/ 85 h 199"/>
                  <a:gd name="T6" fmla="*/ 199 w 200"/>
                  <a:gd name="T7" fmla="*/ 94 h 199"/>
                  <a:gd name="T8" fmla="*/ 199 w 200"/>
                  <a:gd name="T9" fmla="*/ 96 h 199"/>
                  <a:gd name="T10" fmla="*/ 198 w 200"/>
                  <a:gd name="T11" fmla="*/ 108 h 199"/>
                  <a:gd name="T12" fmla="*/ 197 w 200"/>
                  <a:gd name="T13" fmla="*/ 110 h 199"/>
                  <a:gd name="T14" fmla="*/ 192 w 200"/>
                  <a:gd name="T15" fmla="*/ 117 h 199"/>
                  <a:gd name="T16" fmla="*/ 116 w 200"/>
                  <a:gd name="T17" fmla="*/ 193 h 199"/>
                  <a:gd name="T18" fmla="*/ 114 w 200"/>
                  <a:gd name="T19" fmla="*/ 194 h 199"/>
                  <a:gd name="T20" fmla="*/ 106 w 200"/>
                  <a:gd name="T21" fmla="*/ 198 h 199"/>
                  <a:gd name="T22" fmla="*/ 103 w 200"/>
                  <a:gd name="T23" fmla="*/ 199 h 199"/>
                  <a:gd name="T24" fmla="*/ 92 w 200"/>
                  <a:gd name="T25" fmla="*/ 198 h 199"/>
                  <a:gd name="T26" fmla="*/ 90 w 200"/>
                  <a:gd name="T27" fmla="*/ 197 h 199"/>
                  <a:gd name="T28" fmla="*/ 83 w 200"/>
                  <a:gd name="T29" fmla="*/ 192 h 199"/>
                  <a:gd name="T30" fmla="*/ 7 w 200"/>
                  <a:gd name="T31" fmla="*/ 116 h 199"/>
                  <a:gd name="T32" fmla="*/ 5 w 200"/>
                  <a:gd name="T33" fmla="*/ 114 h 199"/>
                  <a:gd name="T34" fmla="*/ 1 w 200"/>
                  <a:gd name="T35" fmla="*/ 105 h 199"/>
                  <a:gd name="T36" fmla="*/ 1 w 200"/>
                  <a:gd name="T37" fmla="*/ 103 h 199"/>
                  <a:gd name="T38" fmla="*/ 2 w 200"/>
                  <a:gd name="T39" fmla="*/ 91 h 199"/>
                  <a:gd name="T40" fmla="*/ 3 w 200"/>
                  <a:gd name="T41" fmla="*/ 89 h 199"/>
                  <a:gd name="T42" fmla="*/ 7 w 200"/>
                  <a:gd name="T43" fmla="*/ 82 h 199"/>
                  <a:gd name="T44" fmla="*/ 83 w 200"/>
                  <a:gd name="T45" fmla="*/ 6 h 199"/>
                  <a:gd name="T46" fmla="*/ 85 w 200"/>
                  <a:gd name="T47" fmla="*/ 5 h 199"/>
                  <a:gd name="T48" fmla="*/ 94 w 200"/>
                  <a:gd name="T49" fmla="*/ 1 h 199"/>
                  <a:gd name="T50" fmla="*/ 96 w 200"/>
                  <a:gd name="T51" fmla="*/ 0 h 199"/>
                  <a:gd name="T52" fmla="*/ 108 w 200"/>
                  <a:gd name="T53" fmla="*/ 1 h 199"/>
                  <a:gd name="T54" fmla="*/ 110 w 200"/>
                  <a:gd name="T55" fmla="*/ 2 h 199"/>
                  <a:gd name="T56" fmla="*/ 117 w 200"/>
                  <a:gd name="T57" fmla="*/ 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0" h="199">
                    <a:moveTo>
                      <a:pt x="117" y="7"/>
                    </a:moveTo>
                    <a:cubicBezTo>
                      <a:pt x="193" y="83"/>
                      <a:pt x="193" y="83"/>
                      <a:pt x="193" y="83"/>
                    </a:cubicBezTo>
                    <a:cubicBezTo>
                      <a:pt x="195" y="85"/>
                      <a:pt x="195" y="85"/>
                      <a:pt x="195" y="85"/>
                    </a:cubicBezTo>
                    <a:cubicBezTo>
                      <a:pt x="196" y="88"/>
                      <a:pt x="198" y="90"/>
                      <a:pt x="199" y="94"/>
                    </a:cubicBezTo>
                    <a:cubicBezTo>
                      <a:pt x="199" y="96"/>
                      <a:pt x="199" y="96"/>
                      <a:pt x="199" y="96"/>
                    </a:cubicBezTo>
                    <a:cubicBezTo>
                      <a:pt x="200" y="100"/>
                      <a:pt x="199" y="104"/>
                      <a:pt x="198" y="108"/>
                    </a:cubicBez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6" y="112"/>
                      <a:pt x="194" y="115"/>
                      <a:pt x="192" y="117"/>
                    </a:cubicBezTo>
                    <a:cubicBezTo>
                      <a:pt x="116" y="193"/>
                      <a:pt x="116" y="193"/>
                      <a:pt x="116" y="193"/>
                    </a:cubicBezTo>
                    <a:cubicBezTo>
                      <a:pt x="114" y="194"/>
                      <a:pt x="114" y="194"/>
                      <a:pt x="114" y="194"/>
                    </a:cubicBezTo>
                    <a:cubicBezTo>
                      <a:pt x="112" y="196"/>
                      <a:pt x="109" y="197"/>
                      <a:pt x="106" y="198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99" y="199"/>
                      <a:pt x="96" y="199"/>
                      <a:pt x="92" y="198"/>
                    </a:cubicBezTo>
                    <a:cubicBezTo>
                      <a:pt x="90" y="197"/>
                      <a:pt x="90" y="197"/>
                      <a:pt x="90" y="197"/>
                    </a:cubicBezTo>
                    <a:cubicBezTo>
                      <a:pt x="87" y="195"/>
                      <a:pt x="85" y="194"/>
                      <a:pt x="83" y="192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1"/>
                      <a:pt x="2" y="109"/>
                      <a:pt x="1" y="105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0" y="99"/>
                      <a:pt x="0" y="95"/>
                      <a:pt x="2" y="91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86"/>
                      <a:pt x="5" y="84"/>
                      <a:pt x="7" y="8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8" y="3"/>
                      <a:pt x="91" y="2"/>
                      <a:pt x="94" y="1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0" y="0"/>
                      <a:pt x="104" y="0"/>
                      <a:pt x="108" y="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4"/>
                      <a:pt x="115" y="5"/>
                      <a:pt x="117" y="7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2448901" y="1630972"/>
                <a:ext cx="805199" cy="803695"/>
              </a:xfrm>
              <a:custGeom>
                <a:avLst/>
                <a:gdLst>
                  <a:gd name="T0" fmla="*/ 111 w 193"/>
                  <a:gd name="T1" fmla="*/ 8 h 193"/>
                  <a:gd name="T2" fmla="*/ 186 w 193"/>
                  <a:gd name="T3" fmla="*/ 83 h 193"/>
                  <a:gd name="T4" fmla="*/ 186 w 193"/>
                  <a:gd name="T5" fmla="*/ 110 h 193"/>
                  <a:gd name="T6" fmla="*/ 111 w 193"/>
                  <a:gd name="T7" fmla="*/ 185 h 193"/>
                  <a:gd name="T8" fmla="*/ 83 w 193"/>
                  <a:gd name="T9" fmla="*/ 185 h 193"/>
                  <a:gd name="T10" fmla="*/ 8 w 193"/>
                  <a:gd name="T11" fmla="*/ 110 h 193"/>
                  <a:gd name="T12" fmla="*/ 8 w 193"/>
                  <a:gd name="T13" fmla="*/ 83 h 193"/>
                  <a:gd name="T14" fmla="*/ 83 w 193"/>
                  <a:gd name="T15" fmla="*/ 8 h 193"/>
                  <a:gd name="T16" fmla="*/ 111 w 193"/>
                  <a:gd name="T17" fmla="*/ 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3">
                    <a:moveTo>
                      <a:pt x="111" y="8"/>
                    </a:moveTo>
                    <a:cubicBezTo>
                      <a:pt x="186" y="83"/>
                      <a:pt x="186" y="83"/>
                      <a:pt x="186" y="83"/>
                    </a:cubicBezTo>
                    <a:cubicBezTo>
                      <a:pt x="193" y="90"/>
                      <a:pt x="193" y="103"/>
                      <a:pt x="186" y="110"/>
                    </a:cubicBezTo>
                    <a:cubicBezTo>
                      <a:pt x="111" y="185"/>
                      <a:pt x="111" y="185"/>
                      <a:pt x="111" y="185"/>
                    </a:cubicBezTo>
                    <a:cubicBezTo>
                      <a:pt x="103" y="193"/>
                      <a:pt x="91" y="193"/>
                      <a:pt x="83" y="185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0" y="103"/>
                      <a:pt x="0" y="90"/>
                      <a:pt x="8" y="83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1" y="0"/>
                      <a:pt x="103" y="0"/>
                      <a:pt x="111" y="8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" name="标题层"/>
            <p:cNvSpPr txBox="1"/>
            <p:nvPr/>
          </p:nvSpPr>
          <p:spPr bwMode="auto">
            <a:xfrm>
              <a:off x="4126818" y="1756621"/>
              <a:ext cx="617718" cy="50008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733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rPr>
                <a:t>02</a:t>
              </a:r>
              <a:endParaRPr kumimoji="0" lang="zh-CN" altLang="en-US" sz="3733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8" name="TextBox 6">
            <a:extLst>
              <a:ext uri="{FF2B5EF4-FFF2-40B4-BE49-F238E27FC236}">
                <a16:creationId xmlns:a16="http://schemas.microsoft.com/office/drawing/2014/main" id="{98AE4508-7805-4E25-BC27-42D4BD407B61}"/>
              </a:ext>
            </a:extLst>
          </p:cNvPr>
          <p:cNvSpPr txBox="1"/>
          <p:nvPr/>
        </p:nvSpPr>
        <p:spPr>
          <a:xfrm>
            <a:off x="458656" y="142776"/>
            <a:ext cx="11399870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博達假銷貨、真生產、真出貨再回銷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0BD7CD2-1682-44A6-84BE-70960E55AEB4}"/>
              </a:ext>
            </a:extLst>
          </p:cNvPr>
          <p:cNvSpPr/>
          <p:nvPr/>
        </p:nvSpPr>
        <p:spPr>
          <a:xfrm>
            <a:off x="3396699" y="4491728"/>
            <a:ext cx="56366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46">
              <a:defRPr/>
            </a:pPr>
            <a:r>
              <a:rPr lang="zh-TW" altLang="en-US" sz="30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可提高股價。</a:t>
            </a:r>
            <a:endParaRPr lang="en-US" altLang="zh-TW" sz="30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4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20396" y="1980626"/>
            <a:ext cx="1995595" cy="1995595"/>
            <a:chOff x="1155414" y="2081105"/>
            <a:chExt cx="1623292" cy="1623292"/>
          </a:xfrm>
        </p:grpSpPr>
        <p:sp>
          <p:nvSpPr>
            <p:cNvPr id="3" name="椭圆 2"/>
            <p:cNvSpPr/>
            <p:nvPr/>
          </p:nvSpPr>
          <p:spPr>
            <a:xfrm>
              <a:off x="1155414" y="2081105"/>
              <a:ext cx="1623292" cy="162329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1243307" y="2168998"/>
              <a:ext cx="1447505" cy="144750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335286" y="2159149"/>
            <a:ext cx="127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目錄</a:t>
            </a:r>
            <a:endParaRPr lang="zh-CN" altLang="en-US" sz="5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92524" y="2412691"/>
            <a:ext cx="492443" cy="15095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CONTENT</a:t>
            </a:r>
            <a:endParaRPr lang="zh-CN" altLang="en-US" sz="200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42" name="组合 6">
            <a:extLst>
              <a:ext uri="{FF2B5EF4-FFF2-40B4-BE49-F238E27FC236}">
                <a16:creationId xmlns:a16="http://schemas.microsoft.com/office/drawing/2014/main" id="{05735DFF-7B08-437F-8BF1-177508408CF7}"/>
              </a:ext>
            </a:extLst>
          </p:cNvPr>
          <p:cNvGrpSpPr/>
          <p:nvPr/>
        </p:nvGrpSpPr>
        <p:grpSpPr>
          <a:xfrm>
            <a:off x="5021255" y="675332"/>
            <a:ext cx="4539306" cy="538444"/>
            <a:chOff x="3710150" y="1230921"/>
            <a:chExt cx="4055760" cy="538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圆角矩形 7">
              <a:extLst>
                <a:ext uri="{FF2B5EF4-FFF2-40B4-BE49-F238E27FC236}">
                  <a16:creationId xmlns:a16="http://schemas.microsoft.com/office/drawing/2014/main" id="{B3C36CA0-FD97-4D7E-837E-DC0BAE9225D2}"/>
                </a:ext>
              </a:extLst>
            </p:cNvPr>
            <p:cNvSpPr/>
            <p:nvPr/>
          </p:nvSpPr>
          <p:spPr>
            <a:xfrm>
              <a:off x="3710150" y="1277254"/>
              <a:ext cx="3648000" cy="492111"/>
            </a:xfrm>
            <a:prstGeom prst="roundRect">
              <a:avLst>
                <a:gd name="adj" fmla="val 50000"/>
              </a:avLst>
            </a:prstGeom>
            <a:blipFill>
              <a:blip r:embed="rId5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44" name="文本框 8">
              <a:extLst>
                <a:ext uri="{FF2B5EF4-FFF2-40B4-BE49-F238E27FC236}">
                  <a16:creationId xmlns:a16="http://schemas.microsoft.com/office/drawing/2014/main" id="{A69669AF-A51A-4E05-A3FF-B1B00136E77B}"/>
                </a:ext>
              </a:extLst>
            </p:cNvPr>
            <p:cNvSpPr txBox="1"/>
            <p:nvPr/>
          </p:nvSpPr>
          <p:spPr>
            <a:xfrm>
              <a:off x="3867010" y="1230921"/>
              <a:ext cx="3898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01 </a:t>
              </a:r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　　個案簡介</a:t>
              </a:r>
              <a:endParaRPr lang="zh-CN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grpSp>
        <p:nvGrpSpPr>
          <p:cNvPr id="45" name="组合 9">
            <a:extLst>
              <a:ext uri="{FF2B5EF4-FFF2-40B4-BE49-F238E27FC236}">
                <a16:creationId xmlns:a16="http://schemas.microsoft.com/office/drawing/2014/main" id="{1CB42A4D-D334-4B57-A449-CDE95D840EF8}"/>
              </a:ext>
            </a:extLst>
          </p:cNvPr>
          <p:cNvGrpSpPr/>
          <p:nvPr/>
        </p:nvGrpSpPr>
        <p:grpSpPr>
          <a:xfrm>
            <a:off x="5021255" y="1487251"/>
            <a:ext cx="4539305" cy="538444"/>
            <a:chOff x="3710150" y="1230921"/>
            <a:chExt cx="4055760" cy="538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圆角矩形 10">
              <a:extLst>
                <a:ext uri="{FF2B5EF4-FFF2-40B4-BE49-F238E27FC236}">
                  <a16:creationId xmlns:a16="http://schemas.microsoft.com/office/drawing/2014/main" id="{DB146CA1-F281-40DF-AD88-44B5A9D0B3AF}"/>
                </a:ext>
              </a:extLst>
            </p:cNvPr>
            <p:cNvSpPr/>
            <p:nvPr/>
          </p:nvSpPr>
          <p:spPr>
            <a:xfrm>
              <a:off x="3710150" y="1277254"/>
              <a:ext cx="3648000" cy="492111"/>
            </a:xfrm>
            <a:prstGeom prst="roundRect">
              <a:avLst>
                <a:gd name="adj" fmla="val 50000"/>
              </a:avLst>
            </a:prstGeom>
            <a:blipFill>
              <a:blip r:embed="rId4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47" name="文本框 11">
              <a:extLst>
                <a:ext uri="{FF2B5EF4-FFF2-40B4-BE49-F238E27FC236}">
                  <a16:creationId xmlns:a16="http://schemas.microsoft.com/office/drawing/2014/main" id="{6686492B-934F-499A-A330-41965786A973}"/>
                </a:ext>
              </a:extLst>
            </p:cNvPr>
            <p:cNvSpPr txBox="1"/>
            <p:nvPr/>
          </p:nvSpPr>
          <p:spPr>
            <a:xfrm>
              <a:off x="3867010" y="1230921"/>
              <a:ext cx="3898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02</a:t>
              </a:r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 　　財報分析</a:t>
              </a:r>
              <a:endParaRPr lang="zh-CN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grpSp>
        <p:nvGrpSpPr>
          <p:cNvPr id="48" name="组合 12">
            <a:extLst>
              <a:ext uri="{FF2B5EF4-FFF2-40B4-BE49-F238E27FC236}">
                <a16:creationId xmlns:a16="http://schemas.microsoft.com/office/drawing/2014/main" id="{D5967AB3-8791-411A-A22D-9306E8661487}"/>
              </a:ext>
            </a:extLst>
          </p:cNvPr>
          <p:cNvGrpSpPr/>
          <p:nvPr/>
        </p:nvGrpSpPr>
        <p:grpSpPr>
          <a:xfrm>
            <a:off x="5021255" y="2299174"/>
            <a:ext cx="4539305" cy="538444"/>
            <a:chOff x="3710150" y="1230921"/>
            <a:chExt cx="4055760" cy="538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圆角矩形 13">
              <a:extLst>
                <a:ext uri="{FF2B5EF4-FFF2-40B4-BE49-F238E27FC236}">
                  <a16:creationId xmlns:a16="http://schemas.microsoft.com/office/drawing/2014/main" id="{5DAE6400-E4AE-459C-A0BF-931F13FC3862}"/>
                </a:ext>
              </a:extLst>
            </p:cNvPr>
            <p:cNvSpPr/>
            <p:nvPr/>
          </p:nvSpPr>
          <p:spPr>
            <a:xfrm>
              <a:off x="3710150" y="1277254"/>
              <a:ext cx="3648000" cy="492111"/>
            </a:xfrm>
            <a:prstGeom prst="roundRect">
              <a:avLst>
                <a:gd name="adj" fmla="val 50000"/>
              </a:avLst>
            </a:prstGeom>
            <a:blipFill>
              <a:blip r:embed="rId5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50" name="文本框 14">
              <a:extLst>
                <a:ext uri="{FF2B5EF4-FFF2-40B4-BE49-F238E27FC236}">
                  <a16:creationId xmlns:a16="http://schemas.microsoft.com/office/drawing/2014/main" id="{9F4FF3E0-9EFE-4213-805C-FA21D4E3598E}"/>
                </a:ext>
              </a:extLst>
            </p:cNvPr>
            <p:cNvSpPr txBox="1"/>
            <p:nvPr/>
          </p:nvSpPr>
          <p:spPr>
            <a:xfrm>
              <a:off x="3867010" y="1230921"/>
              <a:ext cx="3898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03 </a:t>
              </a:r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　　作假手法</a:t>
              </a:r>
              <a:endParaRPr lang="zh-CN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grpSp>
        <p:nvGrpSpPr>
          <p:cNvPr id="51" name="组合 15">
            <a:extLst>
              <a:ext uri="{FF2B5EF4-FFF2-40B4-BE49-F238E27FC236}">
                <a16:creationId xmlns:a16="http://schemas.microsoft.com/office/drawing/2014/main" id="{6E7EB963-FAAC-483A-930C-CECD57514FF5}"/>
              </a:ext>
            </a:extLst>
          </p:cNvPr>
          <p:cNvGrpSpPr/>
          <p:nvPr/>
        </p:nvGrpSpPr>
        <p:grpSpPr>
          <a:xfrm>
            <a:off x="5021255" y="3111095"/>
            <a:ext cx="4539305" cy="538444"/>
            <a:chOff x="3710150" y="1230921"/>
            <a:chExt cx="4055760" cy="538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圆角矩形 16">
              <a:extLst>
                <a:ext uri="{FF2B5EF4-FFF2-40B4-BE49-F238E27FC236}">
                  <a16:creationId xmlns:a16="http://schemas.microsoft.com/office/drawing/2014/main" id="{744B7EC6-7947-45FD-A062-D0DBAB41C7F2}"/>
                </a:ext>
              </a:extLst>
            </p:cNvPr>
            <p:cNvSpPr/>
            <p:nvPr/>
          </p:nvSpPr>
          <p:spPr>
            <a:xfrm>
              <a:off x="3710150" y="1277254"/>
              <a:ext cx="3648000" cy="492111"/>
            </a:xfrm>
            <a:prstGeom prst="roundRect">
              <a:avLst>
                <a:gd name="adj" fmla="val 50000"/>
              </a:avLst>
            </a:prstGeom>
            <a:blipFill>
              <a:blip r:embed="rId4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53" name="文本框 17">
              <a:extLst>
                <a:ext uri="{FF2B5EF4-FFF2-40B4-BE49-F238E27FC236}">
                  <a16:creationId xmlns:a16="http://schemas.microsoft.com/office/drawing/2014/main" id="{AF42F697-6C98-4135-BB3A-38EA1D8F23C9}"/>
                </a:ext>
              </a:extLst>
            </p:cNvPr>
            <p:cNvSpPr txBox="1"/>
            <p:nvPr/>
          </p:nvSpPr>
          <p:spPr>
            <a:xfrm>
              <a:off x="3867010" y="1230921"/>
              <a:ext cx="3898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04 </a:t>
              </a:r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　　問題討論</a:t>
              </a:r>
              <a:endParaRPr lang="zh-CN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grpSp>
        <p:nvGrpSpPr>
          <p:cNvPr id="54" name="组合 18">
            <a:extLst>
              <a:ext uri="{FF2B5EF4-FFF2-40B4-BE49-F238E27FC236}">
                <a16:creationId xmlns:a16="http://schemas.microsoft.com/office/drawing/2014/main" id="{BF1D2224-991B-4F15-85F5-CAD76B88EF23}"/>
              </a:ext>
            </a:extLst>
          </p:cNvPr>
          <p:cNvGrpSpPr/>
          <p:nvPr/>
        </p:nvGrpSpPr>
        <p:grpSpPr>
          <a:xfrm>
            <a:off x="5021255" y="3923014"/>
            <a:ext cx="4539305" cy="538444"/>
            <a:chOff x="3710150" y="1230921"/>
            <a:chExt cx="4055760" cy="538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5" name="圆角矩形 19">
              <a:extLst>
                <a:ext uri="{FF2B5EF4-FFF2-40B4-BE49-F238E27FC236}">
                  <a16:creationId xmlns:a16="http://schemas.microsoft.com/office/drawing/2014/main" id="{A8CA533C-3DCE-4118-9A9C-4738EA9215FF}"/>
                </a:ext>
              </a:extLst>
            </p:cNvPr>
            <p:cNvSpPr/>
            <p:nvPr/>
          </p:nvSpPr>
          <p:spPr>
            <a:xfrm>
              <a:off x="3710150" y="1277254"/>
              <a:ext cx="3648000" cy="492111"/>
            </a:xfrm>
            <a:prstGeom prst="roundRect">
              <a:avLst>
                <a:gd name="adj" fmla="val 50000"/>
              </a:avLst>
            </a:prstGeom>
            <a:blipFill>
              <a:blip r:embed="rId5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56" name="文本框 20">
              <a:extLst>
                <a:ext uri="{FF2B5EF4-FFF2-40B4-BE49-F238E27FC236}">
                  <a16:creationId xmlns:a16="http://schemas.microsoft.com/office/drawing/2014/main" id="{6467FE95-165A-4945-B031-48C691A0DB1D}"/>
                </a:ext>
              </a:extLst>
            </p:cNvPr>
            <p:cNvSpPr txBox="1"/>
            <p:nvPr/>
          </p:nvSpPr>
          <p:spPr>
            <a:xfrm>
              <a:off x="3867010" y="1230921"/>
              <a:ext cx="3898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05</a:t>
              </a:r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　 　結論看法</a:t>
              </a:r>
              <a:endParaRPr lang="zh-CN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grpSp>
        <p:nvGrpSpPr>
          <p:cNvPr id="60" name="组合 15">
            <a:extLst>
              <a:ext uri="{FF2B5EF4-FFF2-40B4-BE49-F238E27FC236}">
                <a16:creationId xmlns:a16="http://schemas.microsoft.com/office/drawing/2014/main" id="{6B2802EF-9413-4454-8E54-80ECA467DD5C}"/>
              </a:ext>
            </a:extLst>
          </p:cNvPr>
          <p:cNvGrpSpPr/>
          <p:nvPr/>
        </p:nvGrpSpPr>
        <p:grpSpPr>
          <a:xfrm>
            <a:off x="5021255" y="4719709"/>
            <a:ext cx="4539305" cy="538444"/>
            <a:chOff x="3710150" y="1230921"/>
            <a:chExt cx="4055760" cy="538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圆角矩形 16">
              <a:extLst>
                <a:ext uri="{FF2B5EF4-FFF2-40B4-BE49-F238E27FC236}">
                  <a16:creationId xmlns:a16="http://schemas.microsoft.com/office/drawing/2014/main" id="{0D6F80FC-BED1-455A-98BC-3192565E2704}"/>
                </a:ext>
              </a:extLst>
            </p:cNvPr>
            <p:cNvSpPr/>
            <p:nvPr/>
          </p:nvSpPr>
          <p:spPr>
            <a:xfrm>
              <a:off x="3710150" y="1277254"/>
              <a:ext cx="3648000" cy="492111"/>
            </a:xfrm>
            <a:prstGeom prst="roundRect">
              <a:avLst>
                <a:gd name="adj" fmla="val 50000"/>
              </a:avLst>
            </a:prstGeom>
            <a:blipFill>
              <a:blip r:embed="rId4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62" name="文本框 17">
              <a:extLst>
                <a:ext uri="{FF2B5EF4-FFF2-40B4-BE49-F238E27FC236}">
                  <a16:creationId xmlns:a16="http://schemas.microsoft.com/office/drawing/2014/main" id="{7E337727-75AB-4F8A-ABA8-DD487B00756B}"/>
                </a:ext>
              </a:extLst>
            </p:cNvPr>
            <p:cNvSpPr txBox="1"/>
            <p:nvPr/>
          </p:nvSpPr>
          <p:spPr>
            <a:xfrm>
              <a:off x="3867010" y="1230921"/>
              <a:ext cx="3898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06 </a:t>
              </a:r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　　參考資料</a:t>
              </a:r>
              <a:endParaRPr lang="zh-CN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grpSp>
        <p:nvGrpSpPr>
          <p:cNvPr id="66" name="组合 18">
            <a:extLst>
              <a:ext uri="{FF2B5EF4-FFF2-40B4-BE49-F238E27FC236}">
                <a16:creationId xmlns:a16="http://schemas.microsoft.com/office/drawing/2014/main" id="{EB2E4695-707F-41C6-B7EE-342C8CC1D977}"/>
              </a:ext>
            </a:extLst>
          </p:cNvPr>
          <p:cNvGrpSpPr/>
          <p:nvPr/>
        </p:nvGrpSpPr>
        <p:grpSpPr>
          <a:xfrm>
            <a:off x="5021255" y="5501180"/>
            <a:ext cx="4539305" cy="538444"/>
            <a:chOff x="3710150" y="1230921"/>
            <a:chExt cx="4055760" cy="538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7" name="圆角矩形 19">
              <a:extLst>
                <a:ext uri="{FF2B5EF4-FFF2-40B4-BE49-F238E27FC236}">
                  <a16:creationId xmlns:a16="http://schemas.microsoft.com/office/drawing/2014/main" id="{47F6ED71-F61F-4967-BC75-695BE3454FE1}"/>
                </a:ext>
              </a:extLst>
            </p:cNvPr>
            <p:cNvSpPr/>
            <p:nvPr/>
          </p:nvSpPr>
          <p:spPr>
            <a:xfrm>
              <a:off x="3710150" y="1277254"/>
              <a:ext cx="3648000" cy="492111"/>
            </a:xfrm>
            <a:prstGeom prst="roundRect">
              <a:avLst>
                <a:gd name="adj" fmla="val 50000"/>
              </a:avLst>
            </a:prstGeom>
            <a:blipFill>
              <a:blip r:embed="rId5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68" name="文本框 20">
              <a:extLst>
                <a:ext uri="{FF2B5EF4-FFF2-40B4-BE49-F238E27FC236}">
                  <a16:creationId xmlns:a16="http://schemas.microsoft.com/office/drawing/2014/main" id="{6F0F18D7-D86E-47DC-B227-6A481607A409}"/>
                </a:ext>
              </a:extLst>
            </p:cNvPr>
            <p:cNvSpPr txBox="1"/>
            <p:nvPr/>
          </p:nvSpPr>
          <p:spPr>
            <a:xfrm>
              <a:off x="3867010" y="1230921"/>
              <a:ext cx="3898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07 </a:t>
              </a:r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　　成員分工</a:t>
              </a:r>
              <a:endParaRPr lang="zh-CN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75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2"/>
          <p:cNvSpPr txBox="1">
            <a:spLocks noChangeArrowheads="1"/>
          </p:cNvSpPr>
          <p:nvPr/>
        </p:nvSpPr>
        <p:spPr bwMode="auto">
          <a:xfrm>
            <a:off x="2210397" y="1422072"/>
            <a:ext cx="22817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zh-TW" altLang="en-US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匯款</a:t>
            </a:r>
            <a:endParaRPr lang="en-US" altLang="zh-CN" sz="2400" b="1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6"/>
          <p:cNvSpPr txBox="1">
            <a:spLocks noChangeArrowheads="1"/>
          </p:cNvSpPr>
          <p:nvPr/>
        </p:nvSpPr>
        <p:spPr bwMode="auto">
          <a:xfrm>
            <a:off x="6488362" y="2598437"/>
            <a:ext cx="15459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1219261"/>
            <a:r>
              <a:rPr lang="zh-TW" altLang="en-US" sz="2400" b="1" dirty="0">
                <a:solidFill>
                  <a:srgbClr val="4471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應收帳款，</a:t>
            </a:r>
            <a:endParaRPr lang="en-US" altLang="zh-TW" sz="2400" b="1" dirty="0">
              <a:solidFill>
                <a:srgbClr val="4471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61"/>
            <a:r>
              <a:rPr lang="zh-TW" altLang="en-US" sz="2400" b="1" dirty="0">
                <a:solidFill>
                  <a:srgbClr val="4471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存入銀行</a:t>
            </a:r>
            <a:endParaRPr lang="en-US" altLang="zh-TW" sz="2400" b="1" dirty="0">
              <a:solidFill>
                <a:srgbClr val="4471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9261"/>
            <a:r>
              <a:rPr lang="zh-TW" altLang="en-US" sz="2400" b="1" dirty="0">
                <a:solidFill>
                  <a:srgbClr val="4471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博達帳戶</a:t>
            </a:r>
            <a:endParaRPr lang="en-US" altLang="zh-CN" sz="2400" b="1" dirty="0">
              <a:solidFill>
                <a:srgbClr val="4471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8"/>
          <p:cNvSpPr txBox="1">
            <a:spLocks noChangeArrowheads="1"/>
          </p:cNvSpPr>
          <p:nvPr/>
        </p:nvSpPr>
        <p:spPr bwMode="auto">
          <a:xfrm>
            <a:off x="4211169" y="5616412"/>
            <a:ext cx="26682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zh-TW" altLang="en-US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TW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CLN</a:t>
            </a:r>
            <a:r>
              <a:rPr lang="zh-TW" altLang="en-US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做擔保</a:t>
            </a:r>
            <a:endParaRPr lang="en-US" altLang="zh-TW" sz="2400" b="1" dirty="0">
              <a:blipFill>
                <a:blip r:embed="rId5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261"/>
            <a:r>
              <a:rPr lang="zh-TW" altLang="en-US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貸款</a:t>
            </a:r>
            <a:r>
              <a:rPr lang="en-US" altLang="zh-TW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8,500</a:t>
            </a:r>
            <a:r>
              <a:rPr lang="zh-TW" altLang="en-US" sz="24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萬美元</a:t>
            </a:r>
            <a:endParaRPr lang="en-US" altLang="zh-CN" sz="2400" b="1" dirty="0">
              <a:blipFill>
                <a:blip r:embed="rId5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30"/>
          <p:cNvSpPr txBox="1">
            <a:spLocks noChangeArrowheads="1"/>
          </p:cNvSpPr>
          <p:nvPr/>
        </p:nvSpPr>
        <p:spPr bwMode="auto">
          <a:xfrm>
            <a:off x="8803993" y="3887704"/>
            <a:ext cx="228176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zh-TW" altLang="en-US" sz="2400" b="1" dirty="0">
                <a:solidFill>
                  <a:srgbClr val="B3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以博達存款</a:t>
            </a:r>
            <a:endParaRPr lang="en-US" altLang="zh-TW" sz="2400" b="1" dirty="0">
              <a:solidFill>
                <a:srgbClr val="B3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261"/>
            <a:r>
              <a:rPr lang="zh-TW" altLang="en-US" sz="2400" b="1" dirty="0">
                <a:solidFill>
                  <a:srgbClr val="B3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購買</a:t>
            </a:r>
            <a:r>
              <a:rPr lang="en-US" altLang="zh-TW" sz="2400" b="1" dirty="0">
                <a:solidFill>
                  <a:srgbClr val="B3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CLN</a:t>
            </a:r>
          </a:p>
          <a:p>
            <a:pPr algn="ctr" defTabSz="1219261"/>
            <a:r>
              <a:rPr lang="zh-TW" altLang="en-US" sz="2400" b="1" dirty="0">
                <a:solidFill>
                  <a:srgbClr val="B3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TW" sz="2400" b="1" dirty="0">
                <a:solidFill>
                  <a:srgbClr val="B3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CLN</a:t>
            </a:r>
            <a:r>
              <a:rPr lang="zh-TW" altLang="en-US" sz="2400" b="1" dirty="0">
                <a:solidFill>
                  <a:srgbClr val="B334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由首都銀行保管）</a:t>
            </a:r>
            <a:endParaRPr lang="en-US" altLang="zh-CN" sz="2400" b="1" dirty="0">
              <a:solidFill>
                <a:srgbClr val="B334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23"/>
          <p:cNvSpPr>
            <a:spLocks noChangeArrowheads="1"/>
          </p:cNvSpPr>
          <p:nvPr/>
        </p:nvSpPr>
        <p:spPr bwMode="auto">
          <a:xfrm>
            <a:off x="4270645" y="1122332"/>
            <a:ext cx="1993803" cy="199380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lvl="0" algn="ctr" defTabSz="1219261" eaLnBrk="0" hangingPunct="0">
              <a:defRPr/>
            </a:pPr>
            <a:r>
              <a:rPr lang="zh-TW" altLang="en-US" sz="3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五家</a:t>
            </a:r>
            <a:endParaRPr lang="en-US" altLang="zh-TW" sz="3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1219261" eaLnBrk="0" hangingPunct="0">
              <a:defRPr/>
            </a:pPr>
            <a:r>
              <a:rPr lang="zh-TW" altLang="en-US" sz="3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假銷貨</a:t>
            </a:r>
            <a:endParaRPr lang="en-US" altLang="zh-TW" sz="3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1219261" eaLnBrk="0" hangingPunct="0">
              <a:defRPr/>
            </a:pPr>
            <a:r>
              <a:rPr lang="zh-TW" altLang="en-US" sz="3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代理商</a:t>
            </a:r>
            <a:endParaRPr lang="en-US" altLang="zh-TW" sz="3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24"/>
          <p:cNvSpPr>
            <a:spLocks noChangeArrowheads="1"/>
          </p:cNvSpPr>
          <p:nvPr/>
        </p:nvSpPr>
        <p:spPr bwMode="auto">
          <a:xfrm>
            <a:off x="8293838" y="1129599"/>
            <a:ext cx="1993805" cy="19938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菲律賓</a:t>
            </a:r>
            <a:endParaRPr lang="en-US" altLang="zh-TW" sz="3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首都銀行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25"/>
          <p:cNvSpPr>
            <a:spLocks noChangeArrowheads="1"/>
          </p:cNvSpPr>
          <p:nvPr/>
        </p:nvSpPr>
        <p:spPr bwMode="auto">
          <a:xfrm>
            <a:off x="6539944" y="4131091"/>
            <a:ext cx="1993804" cy="199380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法國</a:t>
            </a:r>
            <a:endParaRPr kumimoji="0" lang="en-US" altLang="zh-TW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興業銀行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 flipV="1">
            <a:off x="158720" y="754352"/>
            <a:ext cx="11592293" cy="3490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3B71016B-E900-4AE5-842A-291DB4C49993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博達匯款償還應收帳款、購買</a:t>
            </a:r>
            <a:r>
              <a:rPr lang="en-US" altLang="zh-TW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CLN</a:t>
            </a: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後再貸款套取現金流程圖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右箭头 1">
            <a:extLst>
              <a:ext uri="{FF2B5EF4-FFF2-40B4-BE49-F238E27FC236}">
                <a16:creationId xmlns:a16="http://schemas.microsoft.com/office/drawing/2014/main" id="{A2E9AE93-31A6-41DA-BC86-D8EFBBA16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2332" y="1917302"/>
            <a:ext cx="847778" cy="590167"/>
          </a:xfrm>
          <a:prstGeom prst="rightArrow">
            <a:avLst>
              <a:gd name="adj1" fmla="val 50000"/>
              <a:gd name="adj2" fmla="val 50138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marR="0" lvl="0" indent="0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72B19B"/>
                  </a:gs>
                  <a:gs pos="100000">
                    <a:srgbClr val="72A65F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24">
            <a:extLst>
              <a:ext uri="{FF2B5EF4-FFF2-40B4-BE49-F238E27FC236}">
                <a16:creationId xmlns:a16="http://schemas.microsoft.com/office/drawing/2014/main" id="{E963B488-59E9-4D07-922C-9AF104F78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281" y="4164886"/>
            <a:ext cx="1993805" cy="19938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北亞</a:t>
            </a:r>
            <a:endParaRPr kumimoji="0" lang="en-US" altLang="zh-TW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金融公司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24">
            <a:extLst>
              <a:ext uri="{FF2B5EF4-FFF2-40B4-BE49-F238E27FC236}">
                <a16:creationId xmlns:a16="http://schemas.microsoft.com/office/drawing/2014/main" id="{9F86C446-801C-48F4-8398-4E2F324D4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63" y="1122330"/>
            <a:ext cx="1993805" cy="199380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博達</a:t>
            </a:r>
            <a:endParaRPr lang="en-US" altLang="zh-TW" sz="3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應收帳款↑</a:t>
            </a:r>
            <a:r>
              <a:rPr lang="en-US" altLang="zh-TW" sz="27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4" name="右箭头 2">
            <a:extLst>
              <a:ext uri="{FF2B5EF4-FFF2-40B4-BE49-F238E27FC236}">
                <a16:creationId xmlns:a16="http://schemas.microsoft.com/office/drawing/2014/main" id="{962614C7-6B7A-44AB-97B8-98AABFF4B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1182" y="1900334"/>
            <a:ext cx="840335" cy="581771"/>
          </a:xfrm>
          <a:prstGeom prst="rightArrow">
            <a:avLst>
              <a:gd name="adj1" fmla="val 50000"/>
              <a:gd name="adj2" fmla="val 50415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marR="0" lvl="0" indent="0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72B19B"/>
                  </a:gs>
                  <a:gs pos="100000">
                    <a:srgbClr val="72A65F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右箭头 2">
            <a:extLst>
              <a:ext uri="{FF2B5EF4-FFF2-40B4-BE49-F238E27FC236}">
                <a16:creationId xmlns:a16="http://schemas.microsoft.com/office/drawing/2014/main" id="{1901BFD8-1AE2-4F8D-9E40-EA17E409A76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125128" y="4813909"/>
            <a:ext cx="840335" cy="581771"/>
          </a:xfrm>
          <a:prstGeom prst="rightArrow">
            <a:avLst>
              <a:gd name="adj1" fmla="val 50000"/>
              <a:gd name="adj2" fmla="val 50415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marR="0" lvl="0" indent="0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72B19B"/>
                  </a:gs>
                  <a:gs pos="100000">
                    <a:srgbClr val="72A65F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FD3E3779-EECC-49F6-AA0B-D51161727BC1}"/>
              </a:ext>
            </a:extLst>
          </p:cNvPr>
          <p:cNvCxnSpPr/>
          <p:nvPr/>
        </p:nvCxnSpPr>
        <p:spPr>
          <a:xfrm>
            <a:off x="10372410" y="2126502"/>
            <a:ext cx="466344" cy="0"/>
          </a:xfrm>
          <a:prstGeom prst="straightConnector1">
            <a:avLst/>
          </a:prstGeom>
          <a:ln w="57150">
            <a:solidFill>
              <a:srgbClr val="4471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D5067AB-3C98-4E8B-B105-00B80B90B175}"/>
              </a:ext>
            </a:extLst>
          </p:cNvPr>
          <p:cNvSpPr txBox="1"/>
          <p:nvPr/>
        </p:nvSpPr>
        <p:spPr>
          <a:xfrm>
            <a:off x="11194688" y="1652904"/>
            <a:ext cx="57461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61"/>
            <a:r>
              <a:rPr lang="zh-TW" altLang="en-US" sz="2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現金</a:t>
            </a:r>
            <a:endParaRPr lang="en-US" altLang="zh-TW" sz="2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261"/>
            <a:r>
              <a:rPr lang="zh-TW" altLang="en-US" sz="2600" b="1" dirty="0">
                <a:solidFill>
                  <a:schemeClr val="tx2">
                    <a:lumMod val="7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↑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3AD4F11-B0B2-447C-8EFD-DC5337C6E54E}"/>
              </a:ext>
            </a:extLst>
          </p:cNvPr>
          <p:cNvSpPr txBox="1"/>
          <p:nvPr/>
        </p:nvSpPr>
        <p:spPr>
          <a:xfrm>
            <a:off x="10769604" y="1173723"/>
            <a:ext cx="57461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261"/>
            <a:r>
              <a:rPr lang="zh-TW" altLang="en-US" sz="2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應收帳款</a:t>
            </a:r>
            <a:endParaRPr lang="en-US" altLang="zh-TW" sz="2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261"/>
            <a:r>
              <a:rPr lang="zh-TW" altLang="en-US" sz="2600" b="1" dirty="0">
                <a:solidFill>
                  <a:schemeClr val="tx2">
                    <a:lumMod val="75000"/>
                  </a:schemeClr>
                </a:solidFill>
                <a:latin typeface="Cambria Math" panose="02040503050406030204" pitchFamily="18" charset="0"/>
                <a:ea typeface="微软雅黑" panose="020B0503020204020204" pitchFamily="34" charset="-122"/>
              </a:rPr>
              <a:t>↓</a:t>
            </a:r>
          </a:p>
        </p:txBody>
      </p:sp>
      <p:sp>
        <p:nvSpPr>
          <p:cNvPr id="29" name="右箭头 1">
            <a:extLst>
              <a:ext uri="{FF2B5EF4-FFF2-40B4-BE49-F238E27FC236}">
                <a16:creationId xmlns:a16="http://schemas.microsoft.com/office/drawing/2014/main" id="{1CD45D19-ED81-45C8-BA73-5AE6C195A7FA}"/>
              </a:ext>
            </a:extLst>
          </p:cNvPr>
          <p:cNvSpPr>
            <a:spLocks noChangeArrowheads="1"/>
          </p:cNvSpPr>
          <p:nvPr/>
        </p:nvSpPr>
        <p:spPr bwMode="auto">
          <a:xfrm rot="7146186">
            <a:off x="8222390" y="3546823"/>
            <a:ext cx="939027" cy="590167"/>
          </a:xfrm>
          <a:prstGeom prst="rightArrow">
            <a:avLst>
              <a:gd name="adj1" fmla="val 50000"/>
              <a:gd name="adj2" fmla="val 50138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marR="0" lvl="0" indent="0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72B19B"/>
                  </a:gs>
                  <a:gs pos="100000">
                    <a:srgbClr val="72A65F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右箭头 1">
            <a:extLst>
              <a:ext uri="{FF2B5EF4-FFF2-40B4-BE49-F238E27FC236}">
                <a16:creationId xmlns:a16="http://schemas.microsoft.com/office/drawing/2014/main" id="{4635FFF4-9AE4-43AC-8C11-DAA28E778C3F}"/>
              </a:ext>
            </a:extLst>
          </p:cNvPr>
          <p:cNvSpPr>
            <a:spLocks noChangeArrowheads="1"/>
          </p:cNvSpPr>
          <p:nvPr/>
        </p:nvSpPr>
        <p:spPr bwMode="auto">
          <a:xfrm rot="14202244">
            <a:off x="1982812" y="3407196"/>
            <a:ext cx="939027" cy="590167"/>
          </a:xfrm>
          <a:prstGeom prst="rightArrow">
            <a:avLst>
              <a:gd name="adj1" fmla="val 50000"/>
              <a:gd name="adj2" fmla="val 50138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marR="0" lvl="0" indent="0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72B19B"/>
                  </a:gs>
                  <a:gs pos="100000">
                    <a:srgbClr val="72A65F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4A3D9629-BF11-4DD7-9EE9-05C8CC03F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949" y="3836294"/>
            <a:ext cx="22817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zh-TW" altLang="en-US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現金</a:t>
            </a:r>
            <a:endParaRPr lang="en-US" altLang="zh-CN" sz="2400" b="1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567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32" grpId="0" animBg="1"/>
      <p:bldP spid="35" grpId="0" animBg="1"/>
      <p:bldP spid="43" grpId="0"/>
      <p:bldP spid="44" grpId="0"/>
      <p:bldP spid="29" grpId="0" animBg="1"/>
      <p:bldP spid="25" grpId="0" animBg="1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箭头 1"/>
          <p:cNvSpPr>
            <a:spLocks noChangeArrowheads="1"/>
          </p:cNvSpPr>
          <p:nvPr/>
        </p:nvSpPr>
        <p:spPr bwMode="auto">
          <a:xfrm rot="10800000">
            <a:off x="3914064" y="2835642"/>
            <a:ext cx="878492" cy="518927"/>
          </a:xfrm>
          <a:prstGeom prst="rightArrow">
            <a:avLst>
              <a:gd name="adj1" fmla="val 50000"/>
              <a:gd name="adj2" fmla="val 5013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marR="0" lvl="0" indent="0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72B19B"/>
                  </a:gs>
                  <a:gs pos="100000">
                    <a:srgbClr val="72A65F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22"/>
          <p:cNvSpPr txBox="1">
            <a:spLocks noChangeArrowheads="1"/>
          </p:cNvSpPr>
          <p:nvPr/>
        </p:nvSpPr>
        <p:spPr bwMode="auto">
          <a:xfrm>
            <a:off x="3258934" y="2224513"/>
            <a:ext cx="22817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zh-TW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借錢</a:t>
            </a:r>
            <a:endParaRPr lang="en-US" altLang="zh-CN" sz="28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8"/>
          <p:cNvSpPr txBox="1">
            <a:spLocks noChangeArrowheads="1"/>
          </p:cNvSpPr>
          <p:nvPr/>
        </p:nvSpPr>
        <p:spPr bwMode="auto">
          <a:xfrm>
            <a:off x="5107516" y="4373350"/>
            <a:ext cx="22817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zh-TW" altLang="en-US" sz="28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發行</a:t>
            </a:r>
            <a:r>
              <a:rPr lang="en-US" altLang="zh-TW" sz="28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CLN</a:t>
            </a:r>
            <a:endParaRPr lang="en-US" altLang="zh-CN" sz="2800" b="1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30"/>
          <p:cNvSpPr txBox="1">
            <a:spLocks noChangeArrowheads="1"/>
          </p:cNvSpPr>
          <p:nvPr/>
        </p:nvSpPr>
        <p:spPr bwMode="auto">
          <a:xfrm>
            <a:off x="7419671" y="4373350"/>
            <a:ext cx="26121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zh-TW" altLang="en-US" sz="28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購入</a:t>
            </a:r>
            <a:r>
              <a:rPr lang="en-US" altLang="zh-TW" sz="28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CLN</a:t>
            </a:r>
          </a:p>
          <a:p>
            <a:pPr algn="ctr" defTabSz="1219261"/>
            <a:r>
              <a:rPr lang="en-US" altLang="zh-TW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擔保</a:t>
            </a:r>
            <a:r>
              <a:rPr lang="en-US" altLang="zh-TW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TW" altLang="en-US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公司還錢</a:t>
            </a:r>
            <a:r>
              <a:rPr lang="en-US" altLang="zh-TW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22"/>
          <p:cNvSpPr>
            <a:spLocks noChangeArrowheads="1"/>
          </p:cNvSpPr>
          <p:nvPr/>
        </p:nvSpPr>
        <p:spPr bwMode="auto">
          <a:xfrm>
            <a:off x="1733856" y="2208815"/>
            <a:ext cx="1640137" cy="164013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333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TW" altLang="en-US" sz="3333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en-US" altLang="zh-TW" sz="3333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債務人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23"/>
          <p:cNvSpPr>
            <a:spLocks noChangeArrowheads="1"/>
          </p:cNvSpPr>
          <p:nvPr/>
        </p:nvSpPr>
        <p:spPr bwMode="auto">
          <a:xfrm>
            <a:off x="5471187" y="2208815"/>
            <a:ext cx="1640137" cy="164013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333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kumimoji="0" lang="zh-TW" altLang="en-US" sz="3333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銀行</a:t>
            </a:r>
            <a:endParaRPr kumimoji="0" lang="en-US" altLang="zh-TW" sz="3333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債權人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25"/>
          <p:cNvSpPr>
            <a:spLocks noChangeArrowheads="1"/>
          </p:cNvSpPr>
          <p:nvPr/>
        </p:nvSpPr>
        <p:spPr bwMode="auto">
          <a:xfrm>
            <a:off x="7887556" y="2224513"/>
            <a:ext cx="1676331" cy="163782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333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TW" altLang="en-US" sz="3333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銀行</a:t>
            </a:r>
            <a:endParaRPr lang="en-US" altLang="zh-TW" sz="3333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保證人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38AC570E-C839-451C-8C47-2CFB8D365409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TW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CLN</a:t>
            </a: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小教室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815AC267-BAB5-468A-8B80-A0EB138BC69E}"/>
              </a:ext>
            </a:extLst>
          </p:cNvPr>
          <p:cNvCxnSpPr/>
          <p:nvPr/>
        </p:nvCxnSpPr>
        <p:spPr>
          <a:xfrm>
            <a:off x="7111324" y="4634960"/>
            <a:ext cx="685885" cy="0"/>
          </a:xfrm>
          <a:prstGeom prst="straightConnector1">
            <a:avLst/>
          </a:prstGeom>
          <a:ln w="57150">
            <a:solidFill>
              <a:srgbClr val="4471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24">
            <a:extLst>
              <a:ext uri="{FF2B5EF4-FFF2-40B4-BE49-F238E27FC236}">
                <a16:creationId xmlns:a16="http://schemas.microsoft.com/office/drawing/2014/main" id="{1B2C8943-2E71-4274-B388-3F3124777D5C}"/>
              </a:ext>
            </a:extLst>
          </p:cNvPr>
          <p:cNvSpPr>
            <a:spLocks noEditPoints="1"/>
          </p:cNvSpPr>
          <p:nvPr/>
        </p:nvSpPr>
        <p:spPr bwMode="auto">
          <a:xfrm>
            <a:off x="1917660" y="4142802"/>
            <a:ext cx="1298530" cy="1342518"/>
          </a:xfrm>
          <a:custGeom>
            <a:avLst/>
            <a:gdLst>
              <a:gd name="T0" fmla="*/ 2147483646 w 89"/>
              <a:gd name="T1" fmla="*/ 2147483646 h 92"/>
              <a:gd name="T2" fmla="*/ 2147483646 w 89"/>
              <a:gd name="T3" fmla="*/ 2147483646 h 92"/>
              <a:gd name="T4" fmla="*/ 2147483646 w 89"/>
              <a:gd name="T5" fmla="*/ 2147483646 h 92"/>
              <a:gd name="T6" fmla="*/ 2147483646 w 89"/>
              <a:gd name="T7" fmla="*/ 2147483646 h 92"/>
              <a:gd name="T8" fmla="*/ 2147483646 w 89"/>
              <a:gd name="T9" fmla="*/ 2147483646 h 92"/>
              <a:gd name="T10" fmla="*/ 2147483646 w 89"/>
              <a:gd name="T11" fmla="*/ 2147483646 h 92"/>
              <a:gd name="T12" fmla="*/ 2147483646 w 89"/>
              <a:gd name="T13" fmla="*/ 2147483646 h 92"/>
              <a:gd name="T14" fmla="*/ 2147483646 w 89"/>
              <a:gd name="T15" fmla="*/ 2147483646 h 92"/>
              <a:gd name="T16" fmla="*/ 2147483646 w 89"/>
              <a:gd name="T17" fmla="*/ 2147483646 h 92"/>
              <a:gd name="T18" fmla="*/ 2147483646 w 89"/>
              <a:gd name="T19" fmla="*/ 2147483646 h 92"/>
              <a:gd name="T20" fmla="*/ 2147483646 w 89"/>
              <a:gd name="T21" fmla="*/ 2147483646 h 92"/>
              <a:gd name="T22" fmla="*/ 2147483646 w 89"/>
              <a:gd name="T23" fmla="*/ 2147483646 h 92"/>
              <a:gd name="T24" fmla="*/ 2147483646 w 89"/>
              <a:gd name="T25" fmla="*/ 2147483646 h 92"/>
              <a:gd name="T26" fmla="*/ 2147483646 w 89"/>
              <a:gd name="T27" fmla="*/ 2147483646 h 92"/>
              <a:gd name="T28" fmla="*/ 2147483646 w 89"/>
              <a:gd name="T29" fmla="*/ 2147483646 h 92"/>
              <a:gd name="T30" fmla="*/ 2147483646 w 89"/>
              <a:gd name="T31" fmla="*/ 2147483646 h 92"/>
              <a:gd name="T32" fmla="*/ 2147483646 w 89"/>
              <a:gd name="T33" fmla="*/ 2147483646 h 92"/>
              <a:gd name="T34" fmla="*/ 2147483646 w 89"/>
              <a:gd name="T35" fmla="*/ 2147483646 h 92"/>
              <a:gd name="T36" fmla="*/ 2147483646 w 89"/>
              <a:gd name="T37" fmla="*/ 2147483646 h 92"/>
              <a:gd name="T38" fmla="*/ 2147483646 w 89"/>
              <a:gd name="T39" fmla="*/ 2147483646 h 92"/>
              <a:gd name="T40" fmla="*/ 2147483646 w 89"/>
              <a:gd name="T41" fmla="*/ 2147483646 h 92"/>
              <a:gd name="T42" fmla="*/ 2147483646 w 89"/>
              <a:gd name="T43" fmla="*/ 2147483646 h 92"/>
              <a:gd name="T44" fmla="*/ 2147483646 w 89"/>
              <a:gd name="T45" fmla="*/ 2147483646 h 92"/>
              <a:gd name="T46" fmla="*/ 2147483646 w 89"/>
              <a:gd name="T47" fmla="*/ 2147483646 h 92"/>
              <a:gd name="T48" fmla="*/ 2147483646 w 89"/>
              <a:gd name="T49" fmla="*/ 2147483646 h 92"/>
              <a:gd name="T50" fmla="*/ 2147483646 w 89"/>
              <a:gd name="T51" fmla="*/ 2147483646 h 92"/>
              <a:gd name="T52" fmla="*/ 2147483646 w 89"/>
              <a:gd name="T53" fmla="*/ 2147483646 h 92"/>
              <a:gd name="T54" fmla="*/ 2147483646 w 89"/>
              <a:gd name="T55" fmla="*/ 2147483646 h 92"/>
              <a:gd name="T56" fmla="*/ 2147483646 w 89"/>
              <a:gd name="T57" fmla="*/ 2147483646 h 92"/>
              <a:gd name="T58" fmla="*/ 2147483646 w 89"/>
              <a:gd name="T59" fmla="*/ 2147483646 h 92"/>
              <a:gd name="T60" fmla="*/ 2147483646 w 89"/>
              <a:gd name="T61" fmla="*/ 2147483646 h 92"/>
              <a:gd name="T62" fmla="*/ 2147483646 w 89"/>
              <a:gd name="T63" fmla="*/ 2147483646 h 92"/>
              <a:gd name="T64" fmla="*/ 2147483646 w 89"/>
              <a:gd name="T65" fmla="*/ 2147483646 h 92"/>
              <a:gd name="T66" fmla="*/ 2147483646 w 89"/>
              <a:gd name="T67" fmla="*/ 2147483646 h 92"/>
              <a:gd name="T68" fmla="*/ 2147483646 w 89"/>
              <a:gd name="T69" fmla="*/ 2147483646 h 92"/>
              <a:gd name="T70" fmla="*/ 2147483646 w 89"/>
              <a:gd name="T71" fmla="*/ 2147483646 h 92"/>
              <a:gd name="T72" fmla="*/ 2147483646 w 89"/>
              <a:gd name="T73" fmla="*/ 2147483646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53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EF86A236-7901-42AB-8059-7349DD91EBE1}"/>
              </a:ext>
            </a:extLst>
          </p:cNvPr>
          <p:cNvSpPr txBox="1"/>
          <p:nvPr/>
        </p:nvSpPr>
        <p:spPr>
          <a:xfrm>
            <a:off x="447048" y="143817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TW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ECB</a:t>
            </a: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庫藏股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">
            <a:extLst>
              <a:ext uri="{FF2B5EF4-FFF2-40B4-BE49-F238E27FC236}">
                <a16:creationId xmlns:a16="http://schemas.microsoft.com/office/drawing/2014/main" id="{FBD4A69C-9013-46C2-8985-534210017F71}"/>
              </a:ext>
            </a:extLst>
          </p:cNvPr>
          <p:cNvGrpSpPr/>
          <p:nvPr/>
        </p:nvGrpSpPr>
        <p:grpSpPr>
          <a:xfrm>
            <a:off x="821095" y="1576462"/>
            <a:ext cx="7517687" cy="1730733"/>
            <a:chOff x="2987824" y="1328290"/>
            <a:chExt cx="4075913" cy="9383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6" name="组合 7">
              <a:extLst>
                <a:ext uri="{FF2B5EF4-FFF2-40B4-BE49-F238E27FC236}">
                  <a16:creationId xmlns:a16="http://schemas.microsoft.com/office/drawing/2014/main" id="{5CFBAC08-62D3-4358-917A-9624634B1AA4}"/>
                </a:ext>
              </a:extLst>
            </p:cNvPr>
            <p:cNvGrpSpPr/>
            <p:nvPr/>
          </p:nvGrpSpPr>
          <p:grpSpPr>
            <a:xfrm>
              <a:off x="2987824" y="1328290"/>
              <a:ext cx="3146372" cy="938362"/>
              <a:chOff x="3707904" y="1549051"/>
              <a:chExt cx="3146372" cy="938362"/>
            </a:xfrm>
          </p:grpSpPr>
          <p:grpSp>
            <p:nvGrpSpPr>
              <p:cNvPr id="68" name="组合 9">
                <a:extLst>
                  <a:ext uri="{FF2B5EF4-FFF2-40B4-BE49-F238E27FC236}">
                    <a16:creationId xmlns:a16="http://schemas.microsoft.com/office/drawing/2014/main" id="{8A7B66DF-B74C-4FB9-A9F9-90447B969981}"/>
                  </a:ext>
                </a:extLst>
              </p:cNvPr>
              <p:cNvGrpSpPr/>
              <p:nvPr/>
            </p:nvGrpSpPr>
            <p:grpSpPr>
              <a:xfrm>
                <a:off x="3707904" y="1549051"/>
                <a:ext cx="3146372" cy="938362"/>
                <a:chOff x="2123728" y="1563638"/>
                <a:chExt cx="3146372" cy="938362"/>
              </a:xfrm>
            </p:grpSpPr>
            <p:sp>
              <p:nvSpPr>
                <p:cNvPr id="70" name="圆角矩形 11">
                  <a:extLst>
                    <a:ext uri="{FF2B5EF4-FFF2-40B4-BE49-F238E27FC236}">
                      <a16:creationId xmlns:a16="http://schemas.microsoft.com/office/drawing/2014/main" id="{E2F0FD39-0E09-44DB-9CD8-FAF5D04581AA}"/>
                    </a:ext>
                  </a:extLst>
                </p:cNvPr>
                <p:cNvSpPr/>
                <p:nvPr/>
              </p:nvSpPr>
              <p:spPr>
                <a:xfrm>
                  <a:off x="2123728" y="1741320"/>
                  <a:ext cx="3146372" cy="582997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  <p:sp useBgFill="1">
              <p:nvSpPr>
                <p:cNvPr id="71" name="Freeform 7">
                  <a:extLst>
                    <a:ext uri="{FF2B5EF4-FFF2-40B4-BE49-F238E27FC236}">
                      <a16:creationId xmlns:a16="http://schemas.microsoft.com/office/drawing/2014/main" id="{6B35A6FC-F036-4DEA-A937-E91DDA2D6E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8914" y="1563638"/>
                  <a:ext cx="945174" cy="938362"/>
                </a:xfrm>
                <a:custGeom>
                  <a:avLst/>
                  <a:gdLst>
                    <a:gd name="T0" fmla="*/ 117 w 200"/>
                    <a:gd name="T1" fmla="*/ 7 h 199"/>
                    <a:gd name="T2" fmla="*/ 193 w 200"/>
                    <a:gd name="T3" fmla="*/ 83 h 199"/>
                    <a:gd name="T4" fmla="*/ 195 w 200"/>
                    <a:gd name="T5" fmla="*/ 85 h 199"/>
                    <a:gd name="T6" fmla="*/ 199 w 200"/>
                    <a:gd name="T7" fmla="*/ 94 h 199"/>
                    <a:gd name="T8" fmla="*/ 199 w 200"/>
                    <a:gd name="T9" fmla="*/ 96 h 199"/>
                    <a:gd name="T10" fmla="*/ 198 w 200"/>
                    <a:gd name="T11" fmla="*/ 108 h 199"/>
                    <a:gd name="T12" fmla="*/ 197 w 200"/>
                    <a:gd name="T13" fmla="*/ 110 h 199"/>
                    <a:gd name="T14" fmla="*/ 192 w 200"/>
                    <a:gd name="T15" fmla="*/ 117 h 199"/>
                    <a:gd name="T16" fmla="*/ 116 w 200"/>
                    <a:gd name="T17" fmla="*/ 193 h 199"/>
                    <a:gd name="T18" fmla="*/ 114 w 200"/>
                    <a:gd name="T19" fmla="*/ 194 h 199"/>
                    <a:gd name="T20" fmla="*/ 106 w 200"/>
                    <a:gd name="T21" fmla="*/ 198 h 199"/>
                    <a:gd name="T22" fmla="*/ 103 w 200"/>
                    <a:gd name="T23" fmla="*/ 199 h 199"/>
                    <a:gd name="T24" fmla="*/ 92 w 200"/>
                    <a:gd name="T25" fmla="*/ 198 h 199"/>
                    <a:gd name="T26" fmla="*/ 90 w 200"/>
                    <a:gd name="T27" fmla="*/ 197 h 199"/>
                    <a:gd name="T28" fmla="*/ 83 w 200"/>
                    <a:gd name="T29" fmla="*/ 192 h 199"/>
                    <a:gd name="T30" fmla="*/ 7 w 200"/>
                    <a:gd name="T31" fmla="*/ 116 h 199"/>
                    <a:gd name="T32" fmla="*/ 5 w 200"/>
                    <a:gd name="T33" fmla="*/ 114 h 199"/>
                    <a:gd name="T34" fmla="*/ 1 w 200"/>
                    <a:gd name="T35" fmla="*/ 105 h 199"/>
                    <a:gd name="T36" fmla="*/ 1 w 200"/>
                    <a:gd name="T37" fmla="*/ 103 h 199"/>
                    <a:gd name="T38" fmla="*/ 2 w 200"/>
                    <a:gd name="T39" fmla="*/ 91 h 199"/>
                    <a:gd name="T40" fmla="*/ 3 w 200"/>
                    <a:gd name="T41" fmla="*/ 89 h 199"/>
                    <a:gd name="T42" fmla="*/ 7 w 200"/>
                    <a:gd name="T43" fmla="*/ 82 h 199"/>
                    <a:gd name="T44" fmla="*/ 83 w 200"/>
                    <a:gd name="T45" fmla="*/ 6 h 199"/>
                    <a:gd name="T46" fmla="*/ 85 w 200"/>
                    <a:gd name="T47" fmla="*/ 5 h 199"/>
                    <a:gd name="T48" fmla="*/ 94 w 200"/>
                    <a:gd name="T49" fmla="*/ 1 h 199"/>
                    <a:gd name="T50" fmla="*/ 96 w 200"/>
                    <a:gd name="T51" fmla="*/ 0 h 199"/>
                    <a:gd name="T52" fmla="*/ 108 w 200"/>
                    <a:gd name="T53" fmla="*/ 1 h 199"/>
                    <a:gd name="T54" fmla="*/ 110 w 200"/>
                    <a:gd name="T55" fmla="*/ 2 h 199"/>
                    <a:gd name="T56" fmla="*/ 117 w 200"/>
                    <a:gd name="T57" fmla="*/ 7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00" h="199">
                      <a:moveTo>
                        <a:pt x="117" y="7"/>
                      </a:moveTo>
                      <a:cubicBezTo>
                        <a:pt x="193" y="83"/>
                        <a:pt x="193" y="83"/>
                        <a:pt x="193" y="83"/>
                      </a:cubicBezTo>
                      <a:cubicBezTo>
                        <a:pt x="195" y="85"/>
                        <a:pt x="195" y="85"/>
                        <a:pt x="195" y="85"/>
                      </a:cubicBezTo>
                      <a:cubicBezTo>
                        <a:pt x="196" y="88"/>
                        <a:pt x="198" y="90"/>
                        <a:pt x="199" y="94"/>
                      </a:cubicBezTo>
                      <a:cubicBezTo>
                        <a:pt x="199" y="96"/>
                        <a:pt x="199" y="96"/>
                        <a:pt x="199" y="96"/>
                      </a:cubicBezTo>
                      <a:cubicBezTo>
                        <a:pt x="200" y="100"/>
                        <a:pt x="199" y="104"/>
                        <a:pt x="198" y="108"/>
                      </a:cubicBezTo>
                      <a:cubicBezTo>
                        <a:pt x="197" y="110"/>
                        <a:pt x="197" y="110"/>
                        <a:pt x="197" y="110"/>
                      </a:cubicBezTo>
                      <a:cubicBezTo>
                        <a:pt x="196" y="112"/>
                        <a:pt x="194" y="115"/>
                        <a:pt x="192" y="117"/>
                      </a:cubicBezTo>
                      <a:cubicBezTo>
                        <a:pt x="116" y="193"/>
                        <a:pt x="116" y="193"/>
                        <a:pt x="116" y="193"/>
                      </a:cubicBezTo>
                      <a:cubicBezTo>
                        <a:pt x="114" y="194"/>
                        <a:pt x="114" y="194"/>
                        <a:pt x="114" y="194"/>
                      </a:cubicBezTo>
                      <a:cubicBezTo>
                        <a:pt x="112" y="196"/>
                        <a:pt x="109" y="197"/>
                        <a:pt x="106" y="198"/>
                      </a:cubicBezTo>
                      <a:cubicBezTo>
                        <a:pt x="103" y="199"/>
                        <a:pt x="103" y="199"/>
                        <a:pt x="103" y="199"/>
                      </a:cubicBezTo>
                      <a:cubicBezTo>
                        <a:pt x="99" y="199"/>
                        <a:pt x="96" y="199"/>
                        <a:pt x="92" y="198"/>
                      </a:cubicBezTo>
                      <a:cubicBezTo>
                        <a:pt x="90" y="197"/>
                        <a:pt x="90" y="197"/>
                        <a:pt x="90" y="197"/>
                      </a:cubicBezTo>
                      <a:cubicBezTo>
                        <a:pt x="87" y="195"/>
                        <a:pt x="85" y="194"/>
                        <a:pt x="83" y="192"/>
                      </a:cubicBezTo>
                      <a:cubicBezTo>
                        <a:pt x="7" y="116"/>
                        <a:pt x="7" y="116"/>
                        <a:pt x="7" y="116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3" y="111"/>
                        <a:pt x="2" y="109"/>
                        <a:pt x="1" y="105"/>
                      </a:cubicBezTo>
                      <a:cubicBezTo>
                        <a:pt x="1" y="103"/>
                        <a:pt x="1" y="103"/>
                        <a:pt x="1" y="103"/>
                      </a:cubicBezTo>
                      <a:cubicBezTo>
                        <a:pt x="0" y="99"/>
                        <a:pt x="0" y="95"/>
                        <a:pt x="2" y="91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4" y="86"/>
                        <a:pt x="5" y="84"/>
                        <a:pt x="7" y="82"/>
                      </a:cubicBezTo>
                      <a:cubicBezTo>
                        <a:pt x="83" y="6"/>
                        <a:pt x="83" y="6"/>
                        <a:pt x="83" y="6"/>
                      </a:cubicBez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8" y="3"/>
                        <a:pt x="91" y="2"/>
                        <a:pt x="94" y="1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100" y="0"/>
                        <a:pt x="104" y="0"/>
                        <a:pt x="108" y="1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3" y="4"/>
                        <a:pt x="115" y="5"/>
                        <a:pt x="117" y="7"/>
                      </a:cubicBez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 8">
                  <a:extLst>
                    <a:ext uri="{FF2B5EF4-FFF2-40B4-BE49-F238E27FC236}">
                      <a16:creationId xmlns:a16="http://schemas.microsoft.com/office/drawing/2014/main" id="{890B5E8D-64BC-45E9-B191-6DAC172259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8901" y="1630972"/>
                  <a:ext cx="805199" cy="803695"/>
                </a:xfrm>
                <a:custGeom>
                  <a:avLst/>
                  <a:gdLst>
                    <a:gd name="T0" fmla="*/ 111 w 193"/>
                    <a:gd name="T1" fmla="*/ 8 h 193"/>
                    <a:gd name="T2" fmla="*/ 186 w 193"/>
                    <a:gd name="T3" fmla="*/ 83 h 193"/>
                    <a:gd name="T4" fmla="*/ 186 w 193"/>
                    <a:gd name="T5" fmla="*/ 110 h 193"/>
                    <a:gd name="T6" fmla="*/ 111 w 193"/>
                    <a:gd name="T7" fmla="*/ 185 h 193"/>
                    <a:gd name="T8" fmla="*/ 83 w 193"/>
                    <a:gd name="T9" fmla="*/ 185 h 193"/>
                    <a:gd name="T10" fmla="*/ 8 w 193"/>
                    <a:gd name="T11" fmla="*/ 110 h 193"/>
                    <a:gd name="T12" fmla="*/ 8 w 193"/>
                    <a:gd name="T13" fmla="*/ 83 h 193"/>
                    <a:gd name="T14" fmla="*/ 83 w 193"/>
                    <a:gd name="T15" fmla="*/ 8 h 193"/>
                    <a:gd name="T16" fmla="*/ 111 w 193"/>
                    <a:gd name="T17" fmla="*/ 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11" y="8"/>
                      </a:moveTo>
                      <a:cubicBezTo>
                        <a:pt x="186" y="83"/>
                        <a:pt x="186" y="83"/>
                        <a:pt x="186" y="83"/>
                      </a:cubicBezTo>
                      <a:cubicBezTo>
                        <a:pt x="193" y="90"/>
                        <a:pt x="193" y="103"/>
                        <a:pt x="186" y="110"/>
                      </a:cubicBezTo>
                      <a:cubicBezTo>
                        <a:pt x="111" y="185"/>
                        <a:pt x="111" y="185"/>
                        <a:pt x="111" y="185"/>
                      </a:cubicBezTo>
                      <a:cubicBezTo>
                        <a:pt x="103" y="193"/>
                        <a:pt x="91" y="193"/>
                        <a:pt x="83" y="185"/>
                      </a:cubicBezTo>
                      <a:cubicBezTo>
                        <a:pt x="8" y="110"/>
                        <a:pt x="8" y="110"/>
                        <a:pt x="8" y="110"/>
                      </a:cubicBezTo>
                      <a:cubicBezTo>
                        <a:pt x="0" y="103"/>
                        <a:pt x="0" y="90"/>
                        <a:pt x="8" y="83"/>
                      </a:cubicBezTo>
                      <a:cubicBezTo>
                        <a:pt x="83" y="8"/>
                        <a:pt x="83" y="8"/>
                        <a:pt x="83" y="8"/>
                      </a:cubicBezTo>
                      <a:cubicBezTo>
                        <a:pt x="91" y="0"/>
                        <a:pt x="103" y="0"/>
                        <a:pt x="111" y="8"/>
                      </a:cubicBez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69" name="标题层">
                <a:extLst>
                  <a:ext uri="{FF2B5EF4-FFF2-40B4-BE49-F238E27FC236}">
                    <a16:creationId xmlns:a16="http://schemas.microsoft.com/office/drawing/2014/main" id="{9EB2C924-E4BC-46F0-9F3A-13267FC45CF8}"/>
                  </a:ext>
                </a:extLst>
              </p:cNvPr>
              <p:cNvSpPr txBox="1"/>
              <p:nvPr/>
            </p:nvSpPr>
            <p:spPr bwMode="auto">
              <a:xfrm>
                <a:off x="4142553" y="1840394"/>
                <a:ext cx="706139" cy="383799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4000" dirty="0">
                    <a:solidFill>
                      <a:schemeClr val="bg1"/>
                    </a:solidFill>
                    <a:latin typeface="Algerian" panose="04020705040A02060702" pitchFamily="82" charset="0"/>
                    <a:ea typeface="华康俪金黑W8(P)" panose="020B0800000000000000" pitchFamily="34" charset="-122"/>
                  </a:rPr>
                  <a:t>ECB</a:t>
                </a:r>
                <a:endParaRPr lang="zh-CN" altLang="en-US" sz="4000" dirty="0">
                  <a:solidFill>
                    <a:schemeClr val="bg1"/>
                  </a:solidFill>
                  <a:latin typeface="Algerian" panose="04020705040A02060702" pitchFamily="82" charset="0"/>
                  <a:ea typeface="华康俪金黑W8(P)" panose="020B0800000000000000" pitchFamily="34" charset="-122"/>
                </a:endParaRPr>
              </a:p>
            </p:txBody>
          </p:sp>
        </p:grp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4C754DEB-F891-4336-8B60-0A3C422477CD}"/>
                </a:ext>
              </a:extLst>
            </p:cNvPr>
            <p:cNvSpPr/>
            <p:nvPr/>
          </p:nvSpPr>
          <p:spPr>
            <a:xfrm>
              <a:off x="4231649" y="1732359"/>
              <a:ext cx="2832088" cy="1727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defTabSz="914446">
                <a:lnSpc>
                  <a:spcPts val="1600"/>
                </a:lnSpc>
                <a:defRPr/>
              </a:pPr>
              <a:r>
                <a: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海外可轉換公司債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" name="组合 15">
            <a:extLst>
              <a:ext uri="{FF2B5EF4-FFF2-40B4-BE49-F238E27FC236}">
                <a16:creationId xmlns:a16="http://schemas.microsoft.com/office/drawing/2014/main" id="{CB5BE619-4E40-427C-A86E-9A559FF915EB}"/>
              </a:ext>
            </a:extLst>
          </p:cNvPr>
          <p:cNvGrpSpPr/>
          <p:nvPr/>
        </p:nvGrpSpPr>
        <p:grpSpPr>
          <a:xfrm>
            <a:off x="821095" y="3842564"/>
            <a:ext cx="7703145" cy="1730733"/>
            <a:chOff x="3707904" y="1549051"/>
            <a:chExt cx="4176464" cy="9383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4" name="组合 17">
              <a:extLst>
                <a:ext uri="{FF2B5EF4-FFF2-40B4-BE49-F238E27FC236}">
                  <a16:creationId xmlns:a16="http://schemas.microsoft.com/office/drawing/2014/main" id="{B4328396-476D-48BA-85BE-80E817B8E9DD}"/>
                </a:ext>
              </a:extLst>
            </p:cNvPr>
            <p:cNvGrpSpPr/>
            <p:nvPr/>
          </p:nvGrpSpPr>
          <p:grpSpPr>
            <a:xfrm>
              <a:off x="3707904" y="1549051"/>
              <a:ext cx="4176464" cy="938362"/>
              <a:chOff x="2123728" y="1563638"/>
              <a:chExt cx="4176464" cy="938362"/>
            </a:xfrm>
          </p:grpSpPr>
          <p:sp>
            <p:nvSpPr>
              <p:cNvPr id="76" name="圆角矩形 19">
                <a:extLst>
                  <a:ext uri="{FF2B5EF4-FFF2-40B4-BE49-F238E27FC236}">
                    <a16:creationId xmlns:a16="http://schemas.microsoft.com/office/drawing/2014/main" id="{ABC146DC-DA7B-4A65-8FDF-DE044DDDBD6B}"/>
                  </a:ext>
                </a:extLst>
              </p:cNvPr>
              <p:cNvSpPr/>
              <p:nvPr/>
            </p:nvSpPr>
            <p:spPr>
              <a:xfrm>
                <a:off x="2123728" y="1741319"/>
                <a:ext cx="4176464" cy="58299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 useBgFill="1"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CB304BA8-A966-448C-9EB9-B703D7B82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8914" y="1563638"/>
                <a:ext cx="945174" cy="938362"/>
              </a:xfrm>
              <a:custGeom>
                <a:avLst/>
                <a:gdLst>
                  <a:gd name="T0" fmla="*/ 117 w 200"/>
                  <a:gd name="T1" fmla="*/ 7 h 199"/>
                  <a:gd name="T2" fmla="*/ 193 w 200"/>
                  <a:gd name="T3" fmla="*/ 83 h 199"/>
                  <a:gd name="T4" fmla="*/ 195 w 200"/>
                  <a:gd name="T5" fmla="*/ 85 h 199"/>
                  <a:gd name="T6" fmla="*/ 199 w 200"/>
                  <a:gd name="T7" fmla="*/ 94 h 199"/>
                  <a:gd name="T8" fmla="*/ 199 w 200"/>
                  <a:gd name="T9" fmla="*/ 96 h 199"/>
                  <a:gd name="T10" fmla="*/ 198 w 200"/>
                  <a:gd name="T11" fmla="*/ 108 h 199"/>
                  <a:gd name="T12" fmla="*/ 197 w 200"/>
                  <a:gd name="T13" fmla="*/ 110 h 199"/>
                  <a:gd name="T14" fmla="*/ 192 w 200"/>
                  <a:gd name="T15" fmla="*/ 117 h 199"/>
                  <a:gd name="T16" fmla="*/ 116 w 200"/>
                  <a:gd name="T17" fmla="*/ 193 h 199"/>
                  <a:gd name="T18" fmla="*/ 114 w 200"/>
                  <a:gd name="T19" fmla="*/ 194 h 199"/>
                  <a:gd name="T20" fmla="*/ 106 w 200"/>
                  <a:gd name="T21" fmla="*/ 198 h 199"/>
                  <a:gd name="T22" fmla="*/ 103 w 200"/>
                  <a:gd name="T23" fmla="*/ 199 h 199"/>
                  <a:gd name="T24" fmla="*/ 92 w 200"/>
                  <a:gd name="T25" fmla="*/ 198 h 199"/>
                  <a:gd name="T26" fmla="*/ 90 w 200"/>
                  <a:gd name="T27" fmla="*/ 197 h 199"/>
                  <a:gd name="T28" fmla="*/ 83 w 200"/>
                  <a:gd name="T29" fmla="*/ 192 h 199"/>
                  <a:gd name="T30" fmla="*/ 7 w 200"/>
                  <a:gd name="T31" fmla="*/ 116 h 199"/>
                  <a:gd name="T32" fmla="*/ 5 w 200"/>
                  <a:gd name="T33" fmla="*/ 114 h 199"/>
                  <a:gd name="T34" fmla="*/ 1 w 200"/>
                  <a:gd name="T35" fmla="*/ 105 h 199"/>
                  <a:gd name="T36" fmla="*/ 1 w 200"/>
                  <a:gd name="T37" fmla="*/ 103 h 199"/>
                  <a:gd name="T38" fmla="*/ 2 w 200"/>
                  <a:gd name="T39" fmla="*/ 91 h 199"/>
                  <a:gd name="T40" fmla="*/ 3 w 200"/>
                  <a:gd name="T41" fmla="*/ 89 h 199"/>
                  <a:gd name="T42" fmla="*/ 7 w 200"/>
                  <a:gd name="T43" fmla="*/ 82 h 199"/>
                  <a:gd name="T44" fmla="*/ 83 w 200"/>
                  <a:gd name="T45" fmla="*/ 6 h 199"/>
                  <a:gd name="T46" fmla="*/ 85 w 200"/>
                  <a:gd name="T47" fmla="*/ 5 h 199"/>
                  <a:gd name="T48" fmla="*/ 94 w 200"/>
                  <a:gd name="T49" fmla="*/ 1 h 199"/>
                  <a:gd name="T50" fmla="*/ 96 w 200"/>
                  <a:gd name="T51" fmla="*/ 0 h 199"/>
                  <a:gd name="T52" fmla="*/ 108 w 200"/>
                  <a:gd name="T53" fmla="*/ 1 h 199"/>
                  <a:gd name="T54" fmla="*/ 110 w 200"/>
                  <a:gd name="T55" fmla="*/ 2 h 199"/>
                  <a:gd name="T56" fmla="*/ 117 w 200"/>
                  <a:gd name="T57" fmla="*/ 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0" h="199">
                    <a:moveTo>
                      <a:pt x="117" y="7"/>
                    </a:moveTo>
                    <a:cubicBezTo>
                      <a:pt x="193" y="83"/>
                      <a:pt x="193" y="83"/>
                      <a:pt x="193" y="83"/>
                    </a:cubicBezTo>
                    <a:cubicBezTo>
                      <a:pt x="195" y="85"/>
                      <a:pt x="195" y="85"/>
                      <a:pt x="195" y="85"/>
                    </a:cubicBezTo>
                    <a:cubicBezTo>
                      <a:pt x="196" y="88"/>
                      <a:pt x="198" y="90"/>
                      <a:pt x="199" y="94"/>
                    </a:cubicBezTo>
                    <a:cubicBezTo>
                      <a:pt x="199" y="96"/>
                      <a:pt x="199" y="96"/>
                      <a:pt x="199" y="96"/>
                    </a:cubicBezTo>
                    <a:cubicBezTo>
                      <a:pt x="200" y="100"/>
                      <a:pt x="199" y="104"/>
                      <a:pt x="198" y="108"/>
                    </a:cubicBezTo>
                    <a:cubicBezTo>
                      <a:pt x="197" y="110"/>
                      <a:pt x="197" y="110"/>
                      <a:pt x="197" y="110"/>
                    </a:cubicBezTo>
                    <a:cubicBezTo>
                      <a:pt x="196" y="112"/>
                      <a:pt x="194" y="115"/>
                      <a:pt x="192" y="117"/>
                    </a:cubicBezTo>
                    <a:cubicBezTo>
                      <a:pt x="116" y="193"/>
                      <a:pt x="116" y="193"/>
                      <a:pt x="116" y="193"/>
                    </a:cubicBezTo>
                    <a:cubicBezTo>
                      <a:pt x="114" y="194"/>
                      <a:pt x="114" y="194"/>
                      <a:pt x="114" y="194"/>
                    </a:cubicBezTo>
                    <a:cubicBezTo>
                      <a:pt x="112" y="196"/>
                      <a:pt x="109" y="197"/>
                      <a:pt x="106" y="198"/>
                    </a:cubicBezTo>
                    <a:cubicBezTo>
                      <a:pt x="103" y="199"/>
                      <a:pt x="103" y="199"/>
                      <a:pt x="103" y="199"/>
                    </a:cubicBezTo>
                    <a:cubicBezTo>
                      <a:pt x="99" y="199"/>
                      <a:pt x="96" y="199"/>
                      <a:pt x="92" y="198"/>
                    </a:cubicBezTo>
                    <a:cubicBezTo>
                      <a:pt x="90" y="197"/>
                      <a:pt x="90" y="197"/>
                      <a:pt x="90" y="197"/>
                    </a:cubicBezTo>
                    <a:cubicBezTo>
                      <a:pt x="87" y="195"/>
                      <a:pt x="85" y="194"/>
                      <a:pt x="83" y="192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5" y="114"/>
                      <a:pt x="5" y="114"/>
                      <a:pt x="5" y="114"/>
                    </a:cubicBezTo>
                    <a:cubicBezTo>
                      <a:pt x="3" y="111"/>
                      <a:pt x="2" y="109"/>
                      <a:pt x="1" y="105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0" y="99"/>
                      <a:pt x="0" y="95"/>
                      <a:pt x="2" y="91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86"/>
                      <a:pt x="5" y="84"/>
                      <a:pt x="7" y="82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8" y="3"/>
                      <a:pt x="91" y="2"/>
                      <a:pt x="94" y="1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0" y="0"/>
                      <a:pt x="104" y="0"/>
                      <a:pt x="108" y="1"/>
                    </a:cubicBezTo>
                    <a:cubicBezTo>
                      <a:pt x="110" y="2"/>
                      <a:pt x="110" y="2"/>
                      <a:pt x="110" y="2"/>
                    </a:cubicBezTo>
                    <a:cubicBezTo>
                      <a:pt x="113" y="4"/>
                      <a:pt x="115" y="5"/>
                      <a:pt x="117" y="7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6D2442A7-DE69-4B0E-A660-56B5E6E8F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901" y="1630972"/>
                <a:ext cx="805199" cy="803695"/>
              </a:xfrm>
              <a:custGeom>
                <a:avLst/>
                <a:gdLst>
                  <a:gd name="T0" fmla="*/ 111 w 193"/>
                  <a:gd name="T1" fmla="*/ 8 h 193"/>
                  <a:gd name="T2" fmla="*/ 186 w 193"/>
                  <a:gd name="T3" fmla="*/ 83 h 193"/>
                  <a:gd name="T4" fmla="*/ 186 w 193"/>
                  <a:gd name="T5" fmla="*/ 110 h 193"/>
                  <a:gd name="T6" fmla="*/ 111 w 193"/>
                  <a:gd name="T7" fmla="*/ 185 h 193"/>
                  <a:gd name="T8" fmla="*/ 83 w 193"/>
                  <a:gd name="T9" fmla="*/ 185 h 193"/>
                  <a:gd name="T10" fmla="*/ 8 w 193"/>
                  <a:gd name="T11" fmla="*/ 110 h 193"/>
                  <a:gd name="T12" fmla="*/ 8 w 193"/>
                  <a:gd name="T13" fmla="*/ 83 h 193"/>
                  <a:gd name="T14" fmla="*/ 83 w 193"/>
                  <a:gd name="T15" fmla="*/ 8 h 193"/>
                  <a:gd name="T16" fmla="*/ 111 w 193"/>
                  <a:gd name="T17" fmla="*/ 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3">
                    <a:moveTo>
                      <a:pt x="111" y="8"/>
                    </a:moveTo>
                    <a:cubicBezTo>
                      <a:pt x="186" y="83"/>
                      <a:pt x="186" y="83"/>
                      <a:pt x="186" y="83"/>
                    </a:cubicBezTo>
                    <a:cubicBezTo>
                      <a:pt x="193" y="90"/>
                      <a:pt x="193" y="103"/>
                      <a:pt x="186" y="110"/>
                    </a:cubicBezTo>
                    <a:cubicBezTo>
                      <a:pt x="111" y="185"/>
                      <a:pt x="111" y="185"/>
                      <a:pt x="111" y="185"/>
                    </a:cubicBezTo>
                    <a:cubicBezTo>
                      <a:pt x="103" y="193"/>
                      <a:pt x="91" y="193"/>
                      <a:pt x="83" y="185"/>
                    </a:cubicBezTo>
                    <a:cubicBezTo>
                      <a:pt x="8" y="110"/>
                      <a:pt x="8" y="110"/>
                      <a:pt x="8" y="110"/>
                    </a:cubicBezTo>
                    <a:cubicBezTo>
                      <a:pt x="0" y="103"/>
                      <a:pt x="0" y="90"/>
                      <a:pt x="8" y="83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91" y="0"/>
                      <a:pt x="103" y="0"/>
                      <a:pt x="111" y="8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4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5" name="标题层">
              <a:extLst>
                <a:ext uri="{FF2B5EF4-FFF2-40B4-BE49-F238E27FC236}">
                  <a16:creationId xmlns:a16="http://schemas.microsoft.com/office/drawing/2014/main" id="{80FF72E8-8C85-448F-B68A-2ECAFD5060F0}"/>
                </a:ext>
              </a:extLst>
            </p:cNvPr>
            <p:cNvSpPr txBox="1"/>
            <p:nvPr/>
          </p:nvSpPr>
          <p:spPr bwMode="auto">
            <a:xfrm>
              <a:off x="3915097" y="1867489"/>
              <a:ext cx="1036632" cy="293818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rPr>
                <a:t>庫藏股</a:t>
              </a:r>
              <a:endParaRPr kumimoji="0" lang="zh-CN" altLang="en-US" sz="29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9" name="矩形 78">
            <a:extLst>
              <a:ext uri="{FF2B5EF4-FFF2-40B4-BE49-F238E27FC236}">
                <a16:creationId xmlns:a16="http://schemas.microsoft.com/office/drawing/2014/main" id="{0884B6CB-FDA4-4379-8BEC-40AC172B3701}"/>
              </a:ext>
            </a:extLst>
          </p:cNvPr>
          <p:cNvSpPr/>
          <p:nvPr/>
        </p:nvSpPr>
        <p:spPr>
          <a:xfrm>
            <a:off x="3115228" y="4421000"/>
            <a:ext cx="5636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446">
              <a:defRPr/>
            </a:pPr>
            <a:r>
              <a:rPr lang="zh-TW" altLang="en-US" sz="28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公司將已經發行的股票重新買回</a:t>
            </a:r>
            <a:endParaRPr lang="en-US" altLang="zh-TW" sz="28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Freeform 14">
            <a:extLst>
              <a:ext uri="{FF2B5EF4-FFF2-40B4-BE49-F238E27FC236}">
                <a16:creationId xmlns:a16="http://schemas.microsoft.com/office/drawing/2014/main" id="{622B8B7A-01E4-4C12-9258-A57BDD8B1D57}"/>
              </a:ext>
            </a:extLst>
          </p:cNvPr>
          <p:cNvSpPr>
            <a:spLocks/>
          </p:cNvSpPr>
          <p:nvPr/>
        </p:nvSpPr>
        <p:spPr bwMode="auto">
          <a:xfrm rot="16200000">
            <a:off x="8948620" y="4284849"/>
            <a:ext cx="859692" cy="874873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2147483647 w 556"/>
              <a:gd name="T5" fmla="*/ 2147483647 h 482"/>
              <a:gd name="T6" fmla="*/ 2147483647 w 556"/>
              <a:gd name="T7" fmla="*/ 2147483647 h 482"/>
              <a:gd name="T8" fmla="*/ 0 w 556"/>
              <a:gd name="T9" fmla="*/ 0 h 482"/>
              <a:gd name="T10" fmla="*/ 2147483647 w 556"/>
              <a:gd name="T11" fmla="*/ 2147483647 h 482"/>
              <a:gd name="T12" fmla="*/ 2147483647 w 556"/>
              <a:gd name="T13" fmla="*/ 0 h 4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465" y="43"/>
                </a:lnTo>
                <a:lnTo>
                  <a:pt x="278" y="366"/>
                </a:lnTo>
                <a:lnTo>
                  <a:pt x="91" y="43"/>
                </a:lnTo>
                <a:lnTo>
                  <a:pt x="0" y="0"/>
                </a:lnTo>
                <a:lnTo>
                  <a:pt x="278" y="482"/>
                </a:lnTo>
                <a:lnTo>
                  <a:pt x="5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lIns="91438" tIns="45719" rIns="91438" bIns="45719"/>
          <a:lstStyle/>
          <a:p>
            <a:pPr marL="0" marR="0" lvl="0" indent="0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1" name="Freeform 15">
            <a:extLst>
              <a:ext uri="{FF2B5EF4-FFF2-40B4-BE49-F238E27FC236}">
                <a16:creationId xmlns:a16="http://schemas.microsoft.com/office/drawing/2014/main" id="{4F8B3C2D-DEAA-4EA4-998D-BE576155F973}"/>
              </a:ext>
            </a:extLst>
          </p:cNvPr>
          <p:cNvSpPr>
            <a:spLocks/>
          </p:cNvSpPr>
          <p:nvPr/>
        </p:nvSpPr>
        <p:spPr bwMode="auto">
          <a:xfrm rot="16200000">
            <a:off x="8611999" y="4275048"/>
            <a:ext cx="859690" cy="874873"/>
          </a:xfrm>
          <a:custGeom>
            <a:avLst/>
            <a:gdLst>
              <a:gd name="T0" fmla="*/ 2147483647 w 556"/>
              <a:gd name="T1" fmla="*/ 0 h 482"/>
              <a:gd name="T2" fmla="*/ 2147483647 w 556"/>
              <a:gd name="T3" fmla="*/ 2147483647 h 482"/>
              <a:gd name="T4" fmla="*/ 0 w 556"/>
              <a:gd name="T5" fmla="*/ 0 h 482"/>
              <a:gd name="T6" fmla="*/ 2147483647 w 556"/>
              <a:gd name="T7" fmla="*/ 2147483647 h 482"/>
              <a:gd name="T8" fmla="*/ 2147483647 w 556"/>
              <a:gd name="T9" fmla="*/ 0 h 4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56" h="482">
                <a:moveTo>
                  <a:pt x="556" y="0"/>
                </a:moveTo>
                <a:lnTo>
                  <a:pt x="278" y="482"/>
                </a:lnTo>
                <a:lnTo>
                  <a:pt x="0" y="0"/>
                </a:lnTo>
                <a:lnTo>
                  <a:pt x="278" y="130"/>
                </a:lnTo>
                <a:lnTo>
                  <a:pt x="5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lIns="91438" tIns="45719" rIns="91438" bIns="45719"/>
          <a:lstStyle/>
          <a:p>
            <a:pPr marL="0" marR="0" lvl="0" indent="0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30489E1-37A3-46BA-B882-AB68C5B479CE}"/>
              </a:ext>
            </a:extLst>
          </p:cNvPr>
          <p:cNvSpPr txBox="1"/>
          <p:nvPr/>
        </p:nvSpPr>
        <p:spPr>
          <a:xfrm>
            <a:off x="9856543" y="4429897"/>
            <a:ext cx="2599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447197"/>
                </a:solidFill>
              </a:rPr>
              <a:t>股價漲</a:t>
            </a:r>
          </a:p>
        </p:txBody>
      </p:sp>
      <p:grpSp>
        <p:nvGrpSpPr>
          <p:cNvPr id="83" name="组合 27">
            <a:extLst>
              <a:ext uri="{FF2B5EF4-FFF2-40B4-BE49-F238E27FC236}">
                <a16:creationId xmlns:a16="http://schemas.microsoft.com/office/drawing/2014/main" id="{890AAD59-2CF7-4E85-88CA-12BFCEF91AD3}"/>
              </a:ext>
            </a:extLst>
          </p:cNvPr>
          <p:cNvGrpSpPr/>
          <p:nvPr/>
        </p:nvGrpSpPr>
        <p:grpSpPr>
          <a:xfrm>
            <a:off x="7092923" y="2038722"/>
            <a:ext cx="2862633" cy="841172"/>
            <a:chOff x="6768012" y="1960080"/>
            <a:chExt cx="1800200" cy="1551897"/>
          </a:xfrm>
        </p:grpSpPr>
        <p:grpSp>
          <p:nvGrpSpPr>
            <p:cNvPr id="84" name="组合 28">
              <a:extLst>
                <a:ext uri="{FF2B5EF4-FFF2-40B4-BE49-F238E27FC236}">
                  <a16:creationId xmlns:a16="http://schemas.microsoft.com/office/drawing/2014/main" id="{F0663F2E-957B-4CE3-B1F6-01C8CF3705C4}"/>
                </a:ext>
              </a:extLst>
            </p:cNvPr>
            <p:cNvGrpSpPr/>
            <p:nvPr/>
          </p:nvGrpSpPr>
          <p:grpSpPr>
            <a:xfrm>
              <a:off x="6768012" y="1960080"/>
              <a:ext cx="1800200" cy="1551897"/>
              <a:chOff x="985378" y="1960081"/>
              <a:chExt cx="1800200" cy="1551897"/>
            </a:xfrm>
          </p:grpSpPr>
          <p:sp>
            <p:nvSpPr>
              <p:cNvPr id="86" name="六边形 30">
                <a:extLst>
                  <a:ext uri="{FF2B5EF4-FFF2-40B4-BE49-F238E27FC236}">
                    <a16:creationId xmlns:a16="http://schemas.microsoft.com/office/drawing/2014/main" id="{29939942-6BC1-4E20-B547-2CBDB759B868}"/>
                  </a:ext>
                </a:extLst>
              </p:cNvPr>
              <p:cNvSpPr/>
              <p:nvPr/>
            </p:nvSpPr>
            <p:spPr>
              <a:xfrm>
                <a:off x="985378" y="1960081"/>
                <a:ext cx="1800200" cy="1551897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六边形 31">
                <a:extLst>
                  <a:ext uri="{FF2B5EF4-FFF2-40B4-BE49-F238E27FC236}">
                    <a16:creationId xmlns:a16="http://schemas.microsoft.com/office/drawing/2014/main" id="{72C5B191-72B7-4E28-8BCF-34438E8E3C5A}"/>
                  </a:ext>
                </a:extLst>
              </p:cNvPr>
              <p:cNvSpPr/>
              <p:nvPr/>
            </p:nvSpPr>
            <p:spPr>
              <a:xfrm>
                <a:off x="1081631" y="2043058"/>
                <a:ext cx="1607692" cy="1385942"/>
              </a:xfrm>
              <a:prstGeom prst="hexagon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innerShdw blurRad="762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TextBox 21">
              <a:extLst>
                <a:ext uri="{FF2B5EF4-FFF2-40B4-BE49-F238E27FC236}">
                  <a16:creationId xmlns:a16="http://schemas.microsoft.com/office/drawing/2014/main" id="{8737D1A8-A380-447E-9873-522C54BB8AEB}"/>
                </a:ext>
              </a:extLst>
            </p:cNvPr>
            <p:cNvSpPr txBox="1"/>
            <p:nvPr/>
          </p:nvSpPr>
          <p:spPr>
            <a:xfrm flipH="1">
              <a:off x="6901900" y="2283325"/>
              <a:ext cx="1518012" cy="965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800" b="0" i="0" u="none" strike="noStrike" kern="0" cap="none" spc="0" normalizeH="0" baseline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itchFamily="34" charset="0"/>
                  <a:ea typeface="微软雅黑" pitchFamily="34" charset="-122"/>
                  <a:cs typeface="Times New Roman" pitchFamily="18" charset="0"/>
                </a:defRPr>
              </a:lvl1pPr>
            </a:lstStyle>
            <a:p>
              <a:pPr>
                <a:lnSpc>
                  <a:spcPct val="100000"/>
                </a:lnSpc>
                <a:defRPr/>
              </a:pPr>
              <a:r>
                <a:rPr lang="zh-TW" altLang="en-US" b="1" dirty="0">
                  <a:ln>
                    <a:noFill/>
                  </a:ln>
                  <a:effectLst/>
                  <a:latin typeface="+mn-ea"/>
                  <a:ea typeface="+mn-ea"/>
                </a:rPr>
                <a:t>★套利模式</a:t>
              </a:r>
              <a:endParaRPr lang="zh-CN" altLang="en-US" b="1" dirty="0">
                <a:ln>
                  <a:noFill/>
                </a:ln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33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68CD0C4-1ED2-479B-9A98-B19B88826608}"/>
              </a:ext>
            </a:extLst>
          </p:cNvPr>
          <p:cNvCxnSpPr>
            <a:cxnSpLocks/>
          </p:cNvCxnSpPr>
          <p:nvPr/>
        </p:nvCxnSpPr>
        <p:spPr>
          <a:xfrm>
            <a:off x="5684416" y="2163195"/>
            <a:ext cx="0" cy="3199702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2">
            <a:extLst>
              <a:ext uri="{FF2B5EF4-FFF2-40B4-BE49-F238E27FC236}">
                <a16:creationId xmlns:a16="http://schemas.microsoft.com/office/drawing/2014/main" id="{27FA3E64-68E8-4F0D-8F6C-B79C042DE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326" y="1002690"/>
            <a:ext cx="387006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en-US" altLang="zh-TW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TW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發行</a:t>
            </a:r>
            <a:r>
              <a:rPr lang="en-US" altLang="zh-TW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ECB</a:t>
            </a:r>
          </a:p>
          <a:p>
            <a:pPr algn="ctr" defTabSz="1219261"/>
            <a:r>
              <a:rPr lang="en-US" altLang="zh-TW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5,000</a:t>
            </a:r>
            <a:r>
              <a:rPr lang="zh-TW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萬美元</a:t>
            </a:r>
            <a:endParaRPr lang="en-US" altLang="zh-CN" sz="24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28">
            <a:extLst>
              <a:ext uri="{FF2B5EF4-FFF2-40B4-BE49-F238E27FC236}">
                <a16:creationId xmlns:a16="http://schemas.microsoft.com/office/drawing/2014/main" id="{CE13C21F-A294-4049-9353-A8720C6C0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112" y="2935155"/>
            <a:ext cx="22817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en-US" altLang="zh-TW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TW" altLang="en-US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購買博達</a:t>
            </a:r>
            <a:endParaRPr lang="en-US" altLang="zh-TW" sz="2400" b="1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261"/>
            <a:r>
              <a:rPr lang="zh-TW" altLang="en-US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發行之</a:t>
            </a:r>
            <a:r>
              <a:rPr lang="en-US" altLang="zh-TW" sz="2400" b="1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ECB</a:t>
            </a:r>
            <a:endParaRPr lang="en-US" altLang="zh-CN" sz="2400" b="1" dirty="0">
              <a:blipFill>
                <a:blip r:embed="rId4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val 22">
            <a:extLst>
              <a:ext uri="{FF2B5EF4-FFF2-40B4-BE49-F238E27FC236}">
                <a16:creationId xmlns:a16="http://schemas.microsoft.com/office/drawing/2014/main" id="{F4D214B8-8799-4B2D-B7BF-97829B78B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400" y="1008876"/>
            <a:ext cx="1740032" cy="174003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博達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943373E-78B1-49B3-B034-237ACD9F6FAE}"/>
              </a:ext>
            </a:extLst>
          </p:cNvPr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54" name="直接连接符 23">
            <a:extLst>
              <a:ext uri="{FF2B5EF4-FFF2-40B4-BE49-F238E27FC236}">
                <a16:creationId xmlns:a16="http://schemas.microsoft.com/office/drawing/2014/main" id="{96879348-E306-416D-B86C-FFD58DFF4B2B}"/>
              </a:ext>
            </a:extLst>
          </p:cNvPr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0F2FB096-6D65-4D3A-8CB5-B4E92AE4BD92}"/>
              </a:ext>
            </a:extLst>
          </p:cNvPr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F4FB8146-3DEA-427F-AFD5-B7AF0D1AE634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博達發行海外可轉換公司債後再買回流程圖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右箭头 1">
            <a:extLst>
              <a:ext uri="{FF2B5EF4-FFF2-40B4-BE49-F238E27FC236}">
                <a16:creationId xmlns:a16="http://schemas.microsoft.com/office/drawing/2014/main" id="{C37FB6E6-C0D1-4F41-83E4-886CC09B46F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034275" y="5444477"/>
            <a:ext cx="1209465" cy="677968"/>
          </a:xfrm>
          <a:prstGeom prst="rightArrow">
            <a:avLst>
              <a:gd name="adj1" fmla="val 50000"/>
              <a:gd name="adj2" fmla="val 50138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marL="0" marR="0" lvl="0" indent="0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72B19B"/>
                  </a:gs>
                  <a:gs pos="100000">
                    <a:srgbClr val="72A65F"/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接點: 弧形 57">
            <a:extLst>
              <a:ext uri="{FF2B5EF4-FFF2-40B4-BE49-F238E27FC236}">
                <a16:creationId xmlns:a16="http://schemas.microsoft.com/office/drawing/2014/main" id="{CA793F93-0AFB-4569-8D7A-E589D2B0DBB3}"/>
              </a:ext>
            </a:extLst>
          </p:cNvPr>
          <p:cNvCxnSpPr>
            <a:cxnSpLocks/>
            <a:stCxn id="61" idx="2"/>
            <a:endCxn id="52" idx="2"/>
          </p:cNvCxnSpPr>
          <p:nvPr/>
        </p:nvCxnSpPr>
        <p:spPr>
          <a:xfrm rot="10800000">
            <a:off x="4814400" y="1878893"/>
            <a:ext cx="12700" cy="3788504"/>
          </a:xfrm>
          <a:prstGeom prst="curvedConnector3">
            <a:avLst>
              <a:gd name="adj1" fmla="val 7827906"/>
            </a:avLst>
          </a:prstGeom>
          <a:ln w="57150">
            <a:solidFill>
              <a:srgbClr val="4471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24">
            <a:extLst>
              <a:ext uri="{FF2B5EF4-FFF2-40B4-BE49-F238E27FC236}">
                <a16:creationId xmlns:a16="http://schemas.microsoft.com/office/drawing/2014/main" id="{2CB90DC0-B22D-484E-B253-79CD5C086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092" y="4470190"/>
            <a:ext cx="2830333" cy="830997"/>
          </a:xfrm>
          <a:prstGeom prst="rect">
            <a:avLst/>
          </a:prstGeom>
          <a:solidFill>
            <a:srgbClr val="E6E6E6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en-US" altLang="zh-TW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TW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將博達發行之</a:t>
            </a:r>
            <a:r>
              <a:rPr lang="en-US" altLang="zh-TW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ECB</a:t>
            </a:r>
            <a:r>
              <a:rPr lang="zh-TW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換成股票出售</a:t>
            </a:r>
            <a:endParaRPr lang="en-US" altLang="zh-CN" sz="24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Oval 25">
            <a:extLst>
              <a:ext uri="{FF2B5EF4-FFF2-40B4-BE49-F238E27FC236}">
                <a16:creationId xmlns:a16="http://schemas.microsoft.com/office/drawing/2014/main" id="{3B97E59F-1B3F-475B-A3E9-B4BB565B3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96" y="4886487"/>
            <a:ext cx="1561820" cy="156182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投資人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Oval 24">
            <a:extLst>
              <a:ext uri="{FF2B5EF4-FFF2-40B4-BE49-F238E27FC236}">
                <a16:creationId xmlns:a16="http://schemas.microsoft.com/office/drawing/2014/main" id="{FBE32E30-332D-4E2D-99D1-C29925FB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400" y="4797380"/>
            <a:ext cx="1740032" cy="174003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Ｂ、</a:t>
            </a:r>
            <a:r>
              <a:rPr lang="en-US" altLang="zh-TW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TW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en-US" altLang="zh-TW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1219261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（孫公司）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3BA0553C-0B38-4C35-BF2C-20E01582522D}"/>
              </a:ext>
            </a:extLst>
          </p:cNvPr>
          <p:cNvGrpSpPr/>
          <p:nvPr/>
        </p:nvGrpSpPr>
        <p:grpSpPr>
          <a:xfrm>
            <a:off x="6554432" y="1852023"/>
            <a:ext cx="2761387" cy="1231457"/>
            <a:chOff x="6554432" y="1821543"/>
            <a:chExt cx="2761387" cy="1231457"/>
          </a:xfrm>
        </p:grpSpPr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9E7D4834-B51C-4480-8E1E-098690E0AAA5}"/>
                </a:ext>
              </a:extLst>
            </p:cNvPr>
            <p:cNvCxnSpPr>
              <a:cxnSpLocks/>
              <a:stCxn id="52" idx="6"/>
            </p:cNvCxnSpPr>
            <p:nvPr/>
          </p:nvCxnSpPr>
          <p:spPr>
            <a:xfrm>
              <a:off x="6554432" y="1878893"/>
              <a:ext cx="2761387" cy="0"/>
            </a:xfrm>
            <a:prstGeom prst="line">
              <a:avLst/>
            </a:prstGeom>
            <a:ln w="57150">
              <a:solidFill>
                <a:srgbClr val="B3343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12AD2015-F2C2-4C2C-AD68-7FD3D4CA4A07}"/>
                </a:ext>
              </a:extLst>
            </p:cNvPr>
            <p:cNvCxnSpPr>
              <a:cxnSpLocks/>
            </p:cNvCxnSpPr>
            <p:nvPr/>
          </p:nvCxnSpPr>
          <p:spPr>
            <a:xfrm>
              <a:off x="9315819" y="1821543"/>
              <a:ext cx="0" cy="1231457"/>
            </a:xfrm>
            <a:prstGeom prst="straightConnector1">
              <a:avLst/>
            </a:prstGeom>
            <a:ln w="57150">
              <a:solidFill>
                <a:srgbClr val="B3343F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26">
            <a:extLst>
              <a:ext uri="{FF2B5EF4-FFF2-40B4-BE49-F238E27FC236}">
                <a16:creationId xmlns:a16="http://schemas.microsoft.com/office/drawing/2014/main" id="{0DDEFE9B-85D5-4CB8-8C63-2ED6C9FA8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8272" y="1382242"/>
            <a:ext cx="2921357" cy="830997"/>
          </a:xfrm>
          <a:prstGeom prst="rect">
            <a:avLst/>
          </a:prstGeom>
          <a:solidFill>
            <a:srgbClr val="D6D6D6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en-US" altLang="zh-CN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TW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依約償還</a:t>
            </a:r>
            <a:r>
              <a:rPr lang="en-US" altLang="zh-TW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1,000</a:t>
            </a:r>
            <a:r>
              <a:rPr lang="zh-TW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萬</a:t>
            </a:r>
            <a:endParaRPr lang="en-US" altLang="zh-TW" sz="24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261"/>
            <a:r>
              <a:rPr lang="zh-TW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回存</a:t>
            </a:r>
            <a:r>
              <a:rPr lang="en-US" altLang="zh-TW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TW" altLang="en-US" sz="24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萬美元</a:t>
            </a:r>
            <a:endParaRPr lang="en-US" altLang="zh-CN" sz="24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4BBC93C1-60E8-4AB1-969A-4B3EFAA6C8E2}"/>
              </a:ext>
            </a:extLst>
          </p:cNvPr>
          <p:cNvCxnSpPr>
            <a:cxnSpLocks/>
          </p:cNvCxnSpPr>
          <p:nvPr/>
        </p:nvCxnSpPr>
        <p:spPr>
          <a:xfrm flipH="1">
            <a:off x="9315819" y="4438940"/>
            <a:ext cx="1" cy="1228457"/>
          </a:xfrm>
          <a:prstGeom prst="line">
            <a:avLst/>
          </a:prstGeom>
          <a:ln w="57150">
            <a:solidFill>
              <a:srgbClr val="44719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9F6CD514-4917-48C8-BF73-3B52EA4CCF53}"/>
              </a:ext>
            </a:extLst>
          </p:cNvPr>
          <p:cNvCxnSpPr>
            <a:cxnSpLocks/>
            <a:endCxn id="61" idx="6"/>
          </p:cNvCxnSpPr>
          <p:nvPr/>
        </p:nvCxnSpPr>
        <p:spPr>
          <a:xfrm flipH="1">
            <a:off x="6554432" y="5667397"/>
            <a:ext cx="2761388" cy="0"/>
          </a:xfrm>
          <a:prstGeom prst="straightConnector1">
            <a:avLst/>
          </a:prstGeom>
          <a:ln w="57150" cap="flat" cmpd="sng" algn="ctr">
            <a:solidFill>
              <a:srgbClr val="447197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TextBox 30">
            <a:extLst>
              <a:ext uri="{FF2B5EF4-FFF2-40B4-BE49-F238E27FC236}">
                <a16:creationId xmlns:a16="http://schemas.microsoft.com/office/drawing/2014/main" id="{FE695BAE-60B5-4436-A4D8-3019BEB77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460" y="5319499"/>
            <a:ext cx="3008440" cy="830997"/>
          </a:xfrm>
          <a:prstGeom prst="rect">
            <a:avLst/>
          </a:prstGeom>
          <a:solidFill>
            <a:srgbClr val="D8D8D9"/>
          </a:solidFill>
          <a:ln>
            <a:noFill/>
          </a:ln>
          <a:extLst/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1219261"/>
            <a:r>
              <a:rPr lang="en-US" altLang="zh-CN" sz="2400" b="1" dirty="0">
                <a:solidFill>
                  <a:srgbClr val="4471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TW" altLang="en-US" sz="2400" b="1" dirty="0">
                <a:solidFill>
                  <a:srgbClr val="4471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借款</a:t>
            </a:r>
            <a:r>
              <a:rPr lang="en-US" altLang="zh-TW" sz="2400" b="1" dirty="0">
                <a:solidFill>
                  <a:srgbClr val="4471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5,000</a:t>
            </a:r>
            <a:r>
              <a:rPr lang="zh-TW" altLang="en-US" sz="2400" b="1" dirty="0">
                <a:solidFill>
                  <a:srgbClr val="4471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萬美元</a:t>
            </a:r>
            <a:endParaRPr lang="en-US" altLang="zh-TW" sz="2400" b="1" dirty="0">
              <a:solidFill>
                <a:srgbClr val="4471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261"/>
            <a:r>
              <a:rPr lang="zh-TW" altLang="en-US" sz="2400" b="1" dirty="0">
                <a:solidFill>
                  <a:srgbClr val="4471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（博達保證）</a:t>
            </a:r>
            <a:endParaRPr lang="en-US" altLang="zh-CN" sz="2400" b="1" dirty="0">
              <a:solidFill>
                <a:srgbClr val="4471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Oval 22">
            <a:extLst>
              <a:ext uri="{FF2B5EF4-FFF2-40B4-BE49-F238E27FC236}">
                <a16:creationId xmlns:a16="http://schemas.microsoft.com/office/drawing/2014/main" id="{64D3831B-2049-46C7-929A-8F39CCA44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4648" y="2903128"/>
            <a:ext cx="1740032" cy="174003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lvl="0" algn="ctr" defTabSz="1219261" eaLnBrk="0" hangingPunct="0">
              <a:defRPr/>
            </a:pPr>
            <a:r>
              <a:rPr lang="zh-TW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博達</a:t>
            </a:r>
            <a:endParaRPr lang="en-US" altLang="zh-TW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1219261" eaLnBrk="0" hangingPunct="0">
              <a:defRPr/>
            </a:pPr>
            <a:r>
              <a:rPr lang="zh-TW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子公司</a:t>
            </a:r>
            <a:endParaRPr lang="en-US" altLang="zh-TW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defTabSz="1219261" eaLnBrk="0" hangingPunct="0">
              <a:defRPr/>
            </a:pPr>
            <a:r>
              <a:rPr lang="zh-TW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（美國）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Rectangle 6">
            <a:extLst>
              <a:ext uri="{FF2B5EF4-FFF2-40B4-BE49-F238E27FC236}">
                <a16:creationId xmlns:a16="http://schemas.microsoft.com/office/drawing/2014/main" id="{F86F8DEB-CBF8-4C3B-A32F-163C9489444A}"/>
              </a:ext>
            </a:extLst>
          </p:cNvPr>
          <p:cNvSpPr>
            <a:spLocks/>
          </p:cNvSpPr>
          <p:nvPr/>
        </p:nvSpPr>
        <p:spPr bwMode="auto">
          <a:xfrm>
            <a:off x="7495161" y="3087447"/>
            <a:ext cx="3657947" cy="137139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2000" tIns="50800" rIns="50800" bIns="5080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defTabSz="1219261">
              <a:defRPr/>
            </a:pPr>
            <a:r>
              <a:rPr lang="zh-TW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羅伯銀行新加坡分行</a:t>
            </a:r>
            <a:endParaRPr lang="en-US" altLang="zh-TW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1219261">
              <a:defRPr/>
            </a:pPr>
            <a:r>
              <a:rPr lang="zh-TW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＆菲律賓首都銀行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A3C76873-C204-4B7B-B368-4DAC11F1F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464" y="4200987"/>
            <a:ext cx="1122043" cy="952833"/>
          </a:xfrm>
          <a:prstGeom prst="rect">
            <a:avLst/>
          </a:prstGeom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6554CEEA-24F0-4A26-BBE7-A66BD4879FCC}"/>
              </a:ext>
            </a:extLst>
          </p:cNvPr>
          <p:cNvSpPr txBox="1"/>
          <p:nvPr/>
        </p:nvSpPr>
        <p:spPr>
          <a:xfrm>
            <a:off x="4820749" y="982007"/>
            <a:ext cx="939971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ECB</a:t>
            </a:r>
            <a:r>
              <a:rPr lang="zh-TW" altLang="en-US" sz="2800" dirty="0"/>
              <a:t>   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038527DA-0FCE-4EE1-8B36-62304ABB3CF6}"/>
              </a:ext>
            </a:extLst>
          </p:cNvPr>
          <p:cNvSpPr txBox="1"/>
          <p:nvPr/>
        </p:nvSpPr>
        <p:spPr>
          <a:xfrm>
            <a:off x="5060878" y="6271795"/>
            <a:ext cx="925032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+mj-ea"/>
                <a:ea typeface="+mj-ea"/>
              </a:rPr>
              <a:t>股票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D108F132-FB2D-4079-B254-B083A87B08DB}"/>
              </a:ext>
            </a:extLst>
          </p:cNvPr>
          <p:cNvSpPr txBox="1"/>
          <p:nvPr/>
        </p:nvSpPr>
        <p:spPr>
          <a:xfrm>
            <a:off x="1195022" y="6122446"/>
            <a:ext cx="538086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2800" dirty="0"/>
              <a:t>錢</a:t>
            </a:r>
          </a:p>
        </p:txBody>
      </p:sp>
    </p:spTree>
    <p:extLst>
      <p:ext uri="{BB962C8B-B14F-4D97-AF65-F5344CB8AC3E}">
        <p14:creationId xmlns:p14="http://schemas.microsoft.com/office/powerpoint/2010/main" val="298597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097 0.26297 L 1.66667E-6 -4.44444E-6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-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097 0.26296 C -0.37097 0.09884 -0.46771 -0.10093 -0.47058 -0.22801 C -0.47344 -0.35533 -0.38217 -0.41019 -0.33803 -0.5007 " pathEditMode="relative" rAng="0" ptsTypes="AAA">
                                      <p:cBhvr>
                                        <p:cTn id="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7" y="-381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5 -0.01551 C -0.02357 0.11389 -0.10169 0.24329 -0.09974 0.37338 C -0.09779 0.50324 -0.01576 0.63356 0.0263 0.76389 " pathEditMode="relative" rAng="0" ptsTypes="AAA">
                                      <p:cBhvr>
                                        <p:cTn id="2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802 -0.5007 L -0.00482 -0.1967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393 L -0.3108 -0.04098 " pathEditMode="relative" ptsTypes="AA">
                                      <p:cBhvr>
                                        <p:cTn id="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33333E-6 L 0.33294 0.0141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2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2" grpId="2" animBg="1"/>
      <p:bldP spid="73" grpId="0" animBg="1"/>
      <p:bldP spid="73" grpId="1" animBg="1"/>
      <p:bldP spid="74" grpId="0" animBg="1"/>
      <p:bldP spid="7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65570" y="2425138"/>
            <a:ext cx="1493335" cy="1600426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Capture it" panose="02000500000000000000" pitchFamily="2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Capture it" panose="02000500000000000000" pitchFamily="2" charset="0"/>
            </a:endParaRPr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 flipH="1">
            <a:off x="3967353" y="2014442"/>
            <a:ext cx="1269585" cy="25415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34048" y="2655958"/>
            <a:ext cx="6624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問題討論</a:t>
            </a:r>
            <a:endParaRPr lang="zh-CN" altLang="en-US" sz="6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8120" y="1913950"/>
            <a:ext cx="6624272" cy="29048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0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90064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912251" y="708185"/>
            <a:ext cx="5745807" cy="7568722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 rot="16200000" flipH="1">
            <a:off x="5530383" y="703026"/>
            <a:ext cx="5750250" cy="7574574"/>
          </a:xfrm>
          <a:prstGeom prst="triangle">
            <a:avLst/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115383" y="4069645"/>
            <a:ext cx="841331" cy="841331"/>
            <a:chOff x="4219138" y="1290563"/>
            <a:chExt cx="630998" cy="630998"/>
          </a:xfrm>
        </p:grpSpPr>
        <p:sp>
          <p:nvSpPr>
            <p:cNvPr id="11" name="椭圆 10"/>
            <p:cNvSpPr/>
            <p:nvPr/>
          </p:nvSpPr>
          <p:spPr>
            <a:xfrm rot="20170909">
              <a:off x="4219138" y="1290563"/>
              <a:ext cx="630998" cy="630998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15"/>
            <p:cNvSpPr>
              <a:spLocks noChangeAspect="1" noEditPoints="1"/>
            </p:cNvSpPr>
            <p:nvPr/>
          </p:nvSpPr>
          <p:spPr bwMode="auto">
            <a:xfrm>
              <a:off x="4353676" y="1474283"/>
              <a:ext cx="361922" cy="263558"/>
            </a:xfrm>
            <a:custGeom>
              <a:avLst/>
              <a:gdLst>
                <a:gd name="T0" fmla="*/ 275 w 326"/>
                <a:gd name="T1" fmla="*/ 25 h 237"/>
                <a:gd name="T2" fmla="*/ 49 w 326"/>
                <a:gd name="T3" fmla="*/ 163 h 237"/>
                <a:gd name="T4" fmla="*/ 162 w 326"/>
                <a:gd name="T5" fmla="*/ 127 h 237"/>
                <a:gd name="T6" fmla="*/ 222 w 326"/>
                <a:gd name="T7" fmla="*/ 134 h 237"/>
                <a:gd name="T8" fmla="*/ 162 w 326"/>
                <a:gd name="T9" fmla="*/ 127 h 237"/>
                <a:gd name="T10" fmla="*/ 162 w 326"/>
                <a:gd name="T11" fmla="*/ 116 h 237"/>
                <a:gd name="T12" fmla="*/ 222 w 326"/>
                <a:gd name="T13" fmla="*/ 108 h 237"/>
                <a:gd name="T14" fmla="*/ 162 w 326"/>
                <a:gd name="T15" fmla="*/ 86 h 237"/>
                <a:gd name="T16" fmla="*/ 263 w 326"/>
                <a:gd name="T17" fmla="*/ 94 h 237"/>
                <a:gd name="T18" fmla="*/ 162 w 326"/>
                <a:gd name="T19" fmla="*/ 86 h 237"/>
                <a:gd name="T20" fmla="*/ 162 w 326"/>
                <a:gd name="T21" fmla="*/ 74 h 237"/>
                <a:gd name="T22" fmla="*/ 263 w 326"/>
                <a:gd name="T23" fmla="*/ 66 h 237"/>
                <a:gd name="T24" fmla="*/ 162 w 326"/>
                <a:gd name="T25" fmla="*/ 45 h 237"/>
                <a:gd name="T26" fmla="*/ 263 w 326"/>
                <a:gd name="T27" fmla="*/ 53 h 237"/>
                <a:gd name="T28" fmla="*/ 162 w 326"/>
                <a:gd name="T29" fmla="*/ 45 h 237"/>
                <a:gd name="T30" fmla="*/ 93 w 326"/>
                <a:gd name="T31" fmla="*/ 43 h 237"/>
                <a:gd name="T32" fmla="*/ 91 w 326"/>
                <a:gd name="T33" fmla="*/ 44 h 237"/>
                <a:gd name="T34" fmla="*/ 90 w 326"/>
                <a:gd name="T35" fmla="*/ 44 h 237"/>
                <a:gd name="T36" fmla="*/ 89 w 326"/>
                <a:gd name="T37" fmla="*/ 45 h 237"/>
                <a:gd name="T38" fmla="*/ 88 w 326"/>
                <a:gd name="T39" fmla="*/ 45 h 237"/>
                <a:gd name="T40" fmla="*/ 88 w 326"/>
                <a:gd name="T41" fmla="*/ 45 h 237"/>
                <a:gd name="T42" fmla="*/ 87 w 326"/>
                <a:gd name="T43" fmla="*/ 46 h 237"/>
                <a:gd name="T44" fmla="*/ 87 w 326"/>
                <a:gd name="T45" fmla="*/ 46 h 237"/>
                <a:gd name="T46" fmla="*/ 86 w 326"/>
                <a:gd name="T47" fmla="*/ 47 h 237"/>
                <a:gd name="T48" fmla="*/ 85 w 326"/>
                <a:gd name="T49" fmla="*/ 47 h 237"/>
                <a:gd name="T50" fmla="*/ 85 w 326"/>
                <a:gd name="T51" fmla="*/ 47 h 237"/>
                <a:gd name="T52" fmla="*/ 84 w 326"/>
                <a:gd name="T53" fmla="*/ 48 h 237"/>
                <a:gd name="T54" fmla="*/ 84 w 326"/>
                <a:gd name="T55" fmla="*/ 48 h 237"/>
                <a:gd name="T56" fmla="*/ 83 w 326"/>
                <a:gd name="T57" fmla="*/ 49 h 237"/>
                <a:gd name="T58" fmla="*/ 83 w 326"/>
                <a:gd name="T59" fmla="*/ 49 h 237"/>
                <a:gd name="T60" fmla="*/ 82 w 326"/>
                <a:gd name="T61" fmla="*/ 50 h 237"/>
                <a:gd name="T62" fmla="*/ 82 w 326"/>
                <a:gd name="T63" fmla="*/ 50 h 237"/>
                <a:gd name="T64" fmla="*/ 72 w 326"/>
                <a:gd name="T65" fmla="*/ 69 h 237"/>
                <a:gd name="T66" fmla="*/ 144 w 326"/>
                <a:gd name="T67" fmla="*/ 105 h 237"/>
                <a:gd name="T68" fmla="*/ 93 w 326"/>
                <a:gd name="T69" fmla="*/ 43 h 237"/>
                <a:gd name="T70" fmla="*/ 80 w 326"/>
                <a:gd name="T71" fmla="*/ 69 h 237"/>
                <a:gd name="T72" fmla="*/ 106 w 326"/>
                <a:gd name="T73" fmla="*/ 102 h 237"/>
                <a:gd name="T74" fmla="*/ 132 w 326"/>
                <a:gd name="T75" fmla="*/ 71 h 237"/>
                <a:gd name="T76" fmla="*/ 113 w 326"/>
                <a:gd name="T77" fmla="*/ 64 h 237"/>
                <a:gd name="T78" fmla="*/ 109 w 326"/>
                <a:gd name="T79" fmla="*/ 72 h 237"/>
                <a:gd name="T80" fmla="*/ 106 w 326"/>
                <a:gd name="T81" fmla="*/ 72 h 237"/>
                <a:gd name="T82" fmla="*/ 116 w 326"/>
                <a:gd name="T83" fmla="*/ 77 h 237"/>
                <a:gd name="T84" fmla="*/ 116 w 326"/>
                <a:gd name="T85" fmla="*/ 84 h 237"/>
                <a:gd name="T86" fmla="*/ 116 w 326"/>
                <a:gd name="T87" fmla="*/ 77 h 237"/>
                <a:gd name="T88" fmla="*/ 91 w 326"/>
                <a:gd name="T89" fmla="*/ 81 h 237"/>
                <a:gd name="T90" fmla="*/ 98 w 326"/>
                <a:gd name="T91" fmla="*/ 81 h 237"/>
                <a:gd name="T92" fmla="*/ 148 w 326"/>
                <a:gd name="T93" fmla="*/ 149 h 237"/>
                <a:gd name="T94" fmla="*/ 93 w 326"/>
                <a:gd name="T95" fmla="*/ 142 h 237"/>
                <a:gd name="T96" fmla="*/ 63 w 326"/>
                <a:gd name="T97" fmla="*/ 149 h 237"/>
                <a:gd name="T98" fmla="*/ 145 w 326"/>
                <a:gd name="T99" fmla="*/ 199 h 237"/>
                <a:gd name="T100" fmla="*/ 191 w 326"/>
                <a:gd name="T101" fmla="*/ 219 h 237"/>
                <a:gd name="T102" fmla="*/ 145 w 326"/>
                <a:gd name="T103" fmla="*/ 199 h 237"/>
                <a:gd name="T104" fmla="*/ 26 w 326"/>
                <a:gd name="T105" fmla="*/ 24 h 237"/>
                <a:gd name="T106" fmla="*/ 43 w 326"/>
                <a:gd name="T107" fmla="*/ 182 h 237"/>
                <a:gd name="T108" fmla="*/ 0 w 326"/>
                <a:gd name="T109" fmla="*/ 216 h 237"/>
                <a:gd name="T110" fmla="*/ 326 w 326"/>
                <a:gd name="T111" fmla="*/ 237 h 237"/>
                <a:gd name="T112" fmla="*/ 279 w 326"/>
                <a:gd name="T113" fmla="*/ 182 h 237"/>
                <a:gd name="T114" fmla="*/ 298 w 326"/>
                <a:gd name="T115" fmla="*/ 24 h 237"/>
                <a:gd name="T116" fmla="*/ 50 w 326"/>
                <a:gd name="T1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237">
                  <a:moveTo>
                    <a:pt x="49" y="25"/>
                  </a:moveTo>
                  <a:cubicBezTo>
                    <a:pt x="275" y="25"/>
                    <a:pt x="275" y="25"/>
                    <a:pt x="275" y="25"/>
                  </a:cubicBezTo>
                  <a:cubicBezTo>
                    <a:pt x="275" y="163"/>
                    <a:pt x="275" y="163"/>
                    <a:pt x="275" y="163"/>
                  </a:cubicBezTo>
                  <a:cubicBezTo>
                    <a:pt x="49" y="163"/>
                    <a:pt x="49" y="163"/>
                    <a:pt x="49" y="163"/>
                  </a:cubicBezTo>
                  <a:cubicBezTo>
                    <a:pt x="49" y="25"/>
                    <a:pt x="49" y="25"/>
                    <a:pt x="49" y="25"/>
                  </a:cubicBezTo>
                  <a:close/>
                  <a:moveTo>
                    <a:pt x="162" y="127"/>
                  </a:moveTo>
                  <a:cubicBezTo>
                    <a:pt x="162" y="134"/>
                    <a:pt x="162" y="134"/>
                    <a:pt x="16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27"/>
                    <a:pt x="222" y="127"/>
                    <a:pt x="222" y="127"/>
                  </a:cubicBezTo>
                  <a:cubicBezTo>
                    <a:pt x="162" y="127"/>
                    <a:pt x="162" y="127"/>
                    <a:pt x="162" y="127"/>
                  </a:cubicBezTo>
                  <a:close/>
                  <a:moveTo>
                    <a:pt x="162" y="108"/>
                  </a:moveTo>
                  <a:cubicBezTo>
                    <a:pt x="162" y="116"/>
                    <a:pt x="162" y="116"/>
                    <a:pt x="162" y="116"/>
                  </a:cubicBezTo>
                  <a:cubicBezTo>
                    <a:pt x="222" y="116"/>
                    <a:pt x="222" y="116"/>
                    <a:pt x="222" y="116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162" y="108"/>
                    <a:pt x="162" y="108"/>
                    <a:pt x="162" y="108"/>
                  </a:cubicBezTo>
                  <a:close/>
                  <a:moveTo>
                    <a:pt x="162" y="86"/>
                  </a:moveTo>
                  <a:cubicBezTo>
                    <a:pt x="162" y="94"/>
                    <a:pt x="162" y="94"/>
                    <a:pt x="162" y="94"/>
                  </a:cubicBezTo>
                  <a:cubicBezTo>
                    <a:pt x="263" y="94"/>
                    <a:pt x="263" y="94"/>
                    <a:pt x="263" y="94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162" y="86"/>
                    <a:pt x="162" y="86"/>
                    <a:pt x="162" y="86"/>
                  </a:cubicBezTo>
                  <a:close/>
                  <a:moveTo>
                    <a:pt x="162" y="66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263" y="74"/>
                    <a:pt x="263" y="74"/>
                    <a:pt x="263" y="74"/>
                  </a:cubicBezTo>
                  <a:cubicBezTo>
                    <a:pt x="263" y="66"/>
                    <a:pt x="263" y="66"/>
                    <a:pt x="263" y="66"/>
                  </a:cubicBezTo>
                  <a:cubicBezTo>
                    <a:pt x="162" y="66"/>
                    <a:pt x="162" y="66"/>
                    <a:pt x="162" y="66"/>
                  </a:cubicBezTo>
                  <a:close/>
                  <a:moveTo>
                    <a:pt x="162" y="45"/>
                  </a:moveTo>
                  <a:cubicBezTo>
                    <a:pt x="162" y="53"/>
                    <a:pt x="162" y="53"/>
                    <a:pt x="162" y="53"/>
                  </a:cubicBezTo>
                  <a:cubicBezTo>
                    <a:pt x="263" y="53"/>
                    <a:pt x="263" y="53"/>
                    <a:pt x="263" y="53"/>
                  </a:cubicBezTo>
                  <a:cubicBezTo>
                    <a:pt x="263" y="45"/>
                    <a:pt x="263" y="45"/>
                    <a:pt x="263" y="45"/>
                  </a:cubicBezTo>
                  <a:cubicBezTo>
                    <a:pt x="162" y="45"/>
                    <a:pt x="162" y="45"/>
                    <a:pt x="162" y="45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2" y="43"/>
                    <a:pt x="91" y="43"/>
                    <a:pt x="91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4"/>
                    <a:pt x="90" y="44"/>
                    <a:pt x="90" y="44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0" y="44"/>
                    <a:pt x="89" y="45"/>
                    <a:pt x="89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6"/>
                    <a:pt x="87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6" y="46"/>
                    <a:pt x="86" y="46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8"/>
                    <a:pt x="85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3" y="49"/>
                    <a:pt x="83" y="49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7" y="55"/>
                    <a:pt x="73" y="62"/>
                    <a:pt x="72" y="69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81"/>
                    <a:pt x="82" y="98"/>
                    <a:pt x="66" y="105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51" y="82"/>
                    <a:pt x="142" y="39"/>
                    <a:pt x="106" y="40"/>
                  </a:cubicBezTo>
                  <a:cubicBezTo>
                    <a:pt x="101" y="40"/>
                    <a:pt x="97" y="41"/>
                    <a:pt x="93" y="43"/>
                  </a:cubicBezTo>
                  <a:close/>
                  <a:moveTo>
                    <a:pt x="80" y="71"/>
                  </a:moveTo>
                  <a:cubicBezTo>
                    <a:pt x="80" y="71"/>
                    <a:pt x="80" y="70"/>
                    <a:pt x="80" y="69"/>
                  </a:cubicBezTo>
                  <a:cubicBezTo>
                    <a:pt x="80" y="71"/>
                    <a:pt x="79" y="73"/>
                    <a:pt x="79" y="75"/>
                  </a:cubicBezTo>
                  <a:cubicBezTo>
                    <a:pt x="79" y="90"/>
                    <a:pt x="91" y="102"/>
                    <a:pt x="106" y="102"/>
                  </a:cubicBezTo>
                  <a:cubicBezTo>
                    <a:pt x="120" y="102"/>
                    <a:pt x="132" y="90"/>
                    <a:pt x="132" y="75"/>
                  </a:cubicBezTo>
                  <a:cubicBezTo>
                    <a:pt x="132" y="74"/>
                    <a:pt x="132" y="72"/>
                    <a:pt x="132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80" y="71"/>
                    <a:pt x="80" y="71"/>
                    <a:pt x="80" y="71"/>
                  </a:cubicBezTo>
                  <a:close/>
                  <a:moveTo>
                    <a:pt x="116" y="77"/>
                  </a:moveTo>
                  <a:cubicBezTo>
                    <a:pt x="114" y="77"/>
                    <a:pt x="112" y="79"/>
                    <a:pt x="112" y="81"/>
                  </a:cubicBezTo>
                  <a:cubicBezTo>
                    <a:pt x="112" y="83"/>
                    <a:pt x="114" y="84"/>
                    <a:pt x="116" y="84"/>
                  </a:cubicBezTo>
                  <a:cubicBezTo>
                    <a:pt x="118" y="84"/>
                    <a:pt x="120" y="83"/>
                    <a:pt x="120" y="81"/>
                  </a:cubicBezTo>
                  <a:cubicBezTo>
                    <a:pt x="120" y="79"/>
                    <a:pt x="118" y="77"/>
                    <a:pt x="116" y="77"/>
                  </a:cubicBezTo>
                  <a:close/>
                  <a:moveTo>
                    <a:pt x="95" y="77"/>
                  </a:moveTo>
                  <a:cubicBezTo>
                    <a:pt x="93" y="77"/>
                    <a:pt x="91" y="79"/>
                    <a:pt x="91" y="81"/>
                  </a:cubicBezTo>
                  <a:cubicBezTo>
                    <a:pt x="91" y="83"/>
                    <a:pt x="93" y="84"/>
                    <a:pt x="95" y="84"/>
                  </a:cubicBezTo>
                  <a:cubicBezTo>
                    <a:pt x="97" y="84"/>
                    <a:pt x="98" y="83"/>
                    <a:pt x="98" y="81"/>
                  </a:cubicBezTo>
                  <a:cubicBezTo>
                    <a:pt x="98" y="79"/>
                    <a:pt x="97" y="77"/>
                    <a:pt x="95" y="77"/>
                  </a:cubicBezTo>
                  <a:close/>
                  <a:moveTo>
                    <a:pt x="148" y="149"/>
                  </a:moveTo>
                  <a:cubicBezTo>
                    <a:pt x="147" y="129"/>
                    <a:pt x="135" y="112"/>
                    <a:pt x="118" y="107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3" y="106"/>
                    <a:pt x="93" y="106"/>
                    <a:pt x="93" y="106"/>
                  </a:cubicBezTo>
                  <a:cubicBezTo>
                    <a:pt x="76" y="112"/>
                    <a:pt x="64" y="129"/>
                    <a:pt x="63" y="149"/>
                  </a:cubicBezTo>
                  <a:cubicBezTo>
                    <a:pt x="148" y="149"/>
                    <a:pt x="148" y="149"/>
                    <a:pt x="148" y="149"/>
                  </a:cubicBezTo>
                  <a:close/>
                  <a:moveTo>
                    <a:pt x="145" y="199"/>
                  </a:moveTo>
                  <a:cubicBezTo>
                    <a:pt x="179" y="199"/>
                    <a:pt x="179" y="199"/>
                    <a:pt x="179" y="199"/>
                  </a:cubicBezTo>
                  <a:cubicBezTo>
                    <a:pt x="191" y="219"/>
                    <a:pt x="191" y="219"/>
                    <a:pt x="191" y="219"/>
                  </a:cubicBezTo>
                  <a:cubicBezTo>
                    <a:pt x="134" y="219"/>
                    <a:pt x="134" y="219"/>
                    <a:pt x="134" y="219"/>
                  </a:cubicBezTo>
                  <a:cubicBezTo>
                    <a:pt x="145" y="199"/>
                    <a:pt x="145" y="199"/>
                    <a:pt x="145" y="199"/>
                  </a:cubicBezTo>
                  <a:close/>
                  <a:moveTo>
                    <a:pt x="50" y="0"/>
                  </a:moveTo>
                  <a:cubicBezTo>
                    <a:pt x="37" y="0"/>
                    <a:pt x="26" y="11"/>
                    <a:pt x="26" y="24"/>
                  </a:cubicBezTo>
                  <a:cubicBezTo>
                    <a:pt x="26" y="159"/>
                    <a:pt x="26" y="159"/>
                    <a:pt x="26" y="159"/>
                  </a:cubicBezTo>
                  <a:cubicBezTo>
                    <a:pt x="26" y="170"/>
                    <a:pt x="33" y="179"/>
                    <a:pt x="43" y="182"/>
                  </a:cubicBezTo>
                  <a:cubicBezTo>
                    <a:pt x="43" y="182"/>
                    <a:pt x="43" y="182"/>
                    <a:pt x="43" y="18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326" y="237"/>
                    <a:pt x="326" y="237"/>
                    <a:pt x="326" y="237"/>
                  </a:cubicBezTo>
                  <a:cubicBezTo>
                    <a:pt x="326" y="216"/>
                    <a:pt x="326" y="216"/>
                    <a:pt x="326" y="216"/>
                  </a:cubicBezTo>
                  <a:cubicBezTo>
                    <a:pt x="279" y="182"/>
                    <a:pt x="279" y="182"/>
                    <a:pt x="279" y="182"/>
                  </a:cubicBezTo>
                  <a:cubicBezTo>
                    <a:pt x="290" y="180"/>
                    <a:pt x="298" y="170"/>
                    <a:pt x="298" y="159"/>
                  </a:cubicBezTo>
                  <a:cubicBezTo>
                    <a:pt x="298" y="24"/>
                    <a:pt x="298" y="24"/>
                    <a:pt x="298" y="24"/>
                  </a:cubicBezTo>
                  <a:cubicBezTo>
                    <a:pt x="298" y="11"/>
                    <a:pt x="287" y="0"/>
                    <a:pt x="274" y="0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rgbClr val="B334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628775" y="3514926"/>
            <a:ext cx="841331" cy="841331"/>
            <a:chOff x="5051213" y="2960993"/>
            <a:chExt cx="630998" cy="630998"/>
          </a:xfrm>
        </p:grpSpPr>
        <p:sp>
          <p:nvSpPr>
            <p:cNvPr id="17" name="椭圆 16"/>
            <p:cNvSpPr/>
            <p:nvPr/>
          </p:nvSpPr>
          <p:spPr>
            <a:xfrm rot="20170909">
              <a:off x="5051213" y="2960993"/>
              <a:ext cx="630998" cy="630998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6"/>
            <p:cNvSpPr>
              <a:spLocks noChangeAspect="1" noEditPoints="1"/>
            </p:cNvSpPr>
            <p:nvPr/>
          </p:nvSpPr>
          <p:spPr bwMode="auto">
            <a:xfrm>
              <a:off x="5252481" y="3141502"/>
              <a:ext cx="228462" cy="270000"/>
            </a:xfrm>
            <a:custGeom>
              <a:avLst/>
              <a:gdLst>
                <a:gd name="T0" fmla="*/ 170 w 224"/>
                <a:gd name="T1" fmla="*/ 0 h 264"/>
                <a:gd name="T2" fmla="*/ 200 w 224"/>
                <a:gd name="T3" fmla="*/ 30 h 264"/>
                <a:gd name="T4" fmla="*/ 188 w 224"/>
                <a:gd name="T5" fmla="*/ 104 h 264"/>
                <a:gd name="T6" fmla="*/ 183 w 224"/>
                <a:gd name="T7" fmla="*/ 18 h 264"/>
                <a:gd name="T8" fmla="*/ 56 w 224"/>
                <a:gd name="T9" fmla="*/ 13 h 264"/>
                <a:gd name="T10" fmla="*/ 75 w 224"/>
                <a:gd name="T11" fmla="*/ 37 h 264"/>
                <a:gd name="T12" fmla="*/ 12 w 224"/>
                <a:gd name="T13" fmla="*/ 112 h 264"/>
                <a:gd name="T14" fmla="*/ 17 w 224"/>
                <a:gd name="T15" fmla="*/ 240 h 264"/>
                <a:gd name="T16" fmla="*/ 67 w 224"/>
                <a:gd name="T17" fmla="*/ 245 h 264"/>
                <a:gd name="T18" fmla="*/ 29 w 224"/>
                <a:gd name="T19" fmla="*/ 257 h 264"/>
                <a:gd name="T20" fmla="*/ 0 w 224"/>
                <a:gd name="T21" fmla="*/ 228 h 264"/>
                <a:gd name="T22" fmla="*/ 0 w 224"/>
                <a:gd name="T23" fmla="*/ 108 h 264"/>
                <a:gd name="T24" fmla="*/ 34 w 224"/>
                <a:gd name="T25" fmla="*/ 3 h 264"/>
                <a:gd name="T26" fmla="*/ 34 w 224"/>
                <a:gd name="T27" fmla="*/ 3 h 264"/>
                <a:gd name="T28" fmla="*/ 34 w 224"/>
                <a:gd name="T29" fmla="*/ 3 h 264"/>
                <a:gd name="T30" fmla="*/ 36 w 224"/>
                <a:gd name="T31" fmla="*/ 2 h 264"/>
                <a:gd name="T32" fmla="*/ 36 w 224"/>
                <a:gd name="T33" fmla="*/ 2 h 264"/>
                <a:gd name="T34" fmla="*/ 36 w 224"/>
                <a:gd name="T35" fmla="*/ 2 h 264"/>
                <a:gd name="T36" fmla="*/ 36 w 224"/>
                <a:gd name="T37" fmla="*/ 2 h 264"/>
                <a:gd name="T38" fmla="*/ 38 w 224"/>
                <a:gd name="T39" fmla="*/ 0 h 264"/>
                <a:gd name="T40" fmla="*/ 38 w 224"/>
                <a:gd name="T41" fmla="*/ 0 h 264"/>
                <a:gd name="T42" fmla="*/ 38 w 224"/>
                <a:gd name="T43" fmla="*/ 0 h 264"/>
                <a:gd name="T44" fmla="*/ 38 w 224"/>
                <a:gd name="T45" fmla="*/ 0 h 264"/>
                <a:gd name="T46" fmla="*/ 38 w 224"/>
                <a:gd name="T47" fmla="*/ 0 h 264"/>
                <a:gd name="T48" fmla="*/ 39 w 224"/>
                <a:gd name="T49" fmla="*/ 0 h 264"/>
                <a:gd name="T50" fmla="*/ 40 w 224"/>
                <a:gd name="T51" fmla="*/ 0 h 264"/>
                <a:gd name="T52" fmla="*/ 37 w 224"/>
                <a:gd name="T53" fmla="*/ 180 h 264"/>
                <a:gd name="T54" fmla="*/ 101 w 224"/>
                <a:gd name="T55" fmla="*/ 170 h 264"/>
                <a:gd name="T56" fmla="*/ 37 w 224"/>
                <a:gd name="T57" fmla="*/ 143 h 264"/>
                <a:gd name="T58" fmla="*/ 101 w 224"/>
                <a:gd name="T59" fmla="*/ 153 h 264"/>
                <a:gd name="T60" fmla="*/ 37 w 224"/>
                <a:gd name="T61" fmla="*/ 143 h 264"/>
                <a:gd name="T62" fmla="*/ 37 w 224"/>
                <a:gd name="T63" fmla="*/ 127 h 264"/>
                <a:gd name="T64" fmla="*/ 166 w 224"/>
                <a:gd name="T65" fmla="*/ 117 h 264"/>
                <a:gd name="T66" fmla="*/ 104 w 224"/>
                <a:gd name="T67" fmla="*/ 86 h 264"/>
                <a:gd name="T68" fmla="*/ 166 w 224"/>
                <a:gd name="T69" fmla="*/ 96 h 264"/>
                <a:gd name="T70" fmla="*/ 104 w 224"/>
                <a:gd name="T71" fmla="*/ 86 h 264"/>
                <a:gd name="T72" fmla="*/ 104 w 224"/>
                <a:gd name="T73" fmla="*/ 69 h 264"/>
                <a:gd name="T74" fmla="*/ 166 w 224"/>
                <a:gd name="T75" fmla="*/ 59 h 264"/>
                <a:gd name="T76" fmla="*/ 104 w 224"/>
                <a:gd name="T77" fmla="*/ 34 h 264"/>
                <a:gd name="T78" fmla="*/ 166 w 224"/>
                <a:gd name="T79" fmla="*/ 44 h 264"/>
                <a:gd name="T80" fmla="*/ 104 w 224"/>
                <a:gd name="T81" fmla="*/ 34 h 264"/>
                <a:gd name="T82" fmla="*/ 94 w 224"/>
                <a:gd name="T83" fmla="*/ 217 h 264"/>
                <a:gd name="T84" fmla="*/ 224 w 224"/>
                <a:gd name="T85" fmla="*/ 147 h 264"/>
                <a:gd name="T86" fmla="*/ 90 w 224"/>
                <a:gd name="T87" fmla="*/ 222 h 264"/>
                <a:gd name="T88" fmla="*/ 88 w 224"/>
                <a:gd name="T89" fmla="*/ 264 h 264"/>
                <a:gd name="T90" fmla="*/ 90 w 224"/>
                <a:gd name="T91" fmla="*/ 222 h 264"/>
                <a:gd name="T92" fmla="*/ 188 w 224"/>
                <a:gd name="T93" fmla="*/ 205 h 264"/>
                <a:gd name="T94" fmla="*/ 183 w 224"/>
                <a:gd name="T95" fmla="*/ 240 h 264"/>
                <a:gd name="T96" fmla="*/ 147 w 224"/>
                <a:gd name="T97" fmla="*/ 245 h 264"/>
                <a:gd name="T98" fmla="*/ 145 w 224"/>
                <a:gd name="T99" fmla="*/ 257 h 264"/>
                <a:gd name="T100" fmla="*/ 191 w 224"/>
                <a:gd name="T101" fmla="*/ 248 h 264"/>
                <a:gd name="T102" fmla="*/ 200 w 224"/>
                <a:gd name="T103" fmla="*/ 192 h 264"/>
                <a:gd name="T104" fmla="*/ 62 w 224"/>
                <a:gd name="T105" fmla="*/ 34 h 264"/>
                <a:gd name="T106" fmla="*/ 22 w 224"/>
                <a:gd name="T107" fmla="*/ 8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" h="264">
                  <a:moveTo>
                    <a:pt x="40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9" y="0"/>
                    <a:pt x="186" y="3"/>
                    <a:pt x="191" y="9"/>
                  </a:cubicBezTo>
                  <a:cubicBezTo>
                    <a:pt x="197" y="14"/>
                    <a:pt x="200" y="21"/>
                    <a:pt x="200" y="30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88" y="25"/>
                    <a:pt x="186" y="21"/>
                    <a:pt x="183" y="18"/>
                  </a:cubicBezTo>
                  <a:cubicBezTo>
                    <a:pt x="179" y="14"/>
                    <a:pt x="175" y="13"/>
                    <a:pt x="170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7" y="30"/>
                    <a:pt x="77" y="34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28"/>
                    <a:pt x="12" y="228"/>
                    <a:pt x="12" y="228"/>
                  </a:cubicBezTo>
                  <a:cubicBezTo>
                    <a:pt x="12" y="232"/>
                    <a:pt x="14" y="236"/>
                    <a:pt x="17" y="240"/>
                  </a:cubicBezTo>
                  <a:cubicBezTo>
                    <a:pt x="20" y="243"/>
                    <a:pt x="25" y="245"/>
                    <a:pt x="29" y="245"/>
                  </a:cubicBezTo>
                  <a:cubicBezTo>
                    <a:pt x="67" y="245"/>
                    <a:pt x="67" y="245"/>
                    <a:pt x="67" y="245"/>
                  </a:cubicBezTo>
                  <a:cubicBezTo>
                    <a:pt x="62" y="257"/>
                    <a:pt x="62" y="257"/>
                    <a:pt x="62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1" y="257"/>
                    <a:pt x="14" y="254"/>
                    <a:pt x="9" y="248"/>
                  </a:cubicBezTo>
                  <a:cubicBezTo>
                    <a:pt x="3" y="243"/>
                    <a:pt x="0" y="236"/>
                    <a:pt x="0" y="2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9"/>
                    <a:pt x="0" y="108"/>
                    <a:pt x="0" y="108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3"/>
                    <a:pt x="35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7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  <a:moveTo>
                    <a:pt x="37" y="17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01" y="170"/>
                    <a:pt x="101" y="170"/>
                    <a:pt x="101" y="170"/>
                  </a:cubicBezTo>
                  <a:cubicBezTo>
                    <a:pt x="37" y="170"/>
                    <a:pt x="37" y="170"/>
                    <a:pt x="37" y="170"/>
                  </a:cubicBezTo>
                  <a:close/>
                  <a:moveTo>
                    <a:pt x="37" y="14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37" y="143"/>
                    <a:pt x="37" y="143"/>
                    <a:pt x="37" y="143"/>
                  </a:cubicBezTo>
                  <a:close/>
                  <a:moveTo>
                    <a:pt x="37" y="117"/>
                  </a:moveTo>
                  <a:cubicBezTo>
                    <a:pt x="37" y="127"/>
                    <a:pt x="37" y="127"/>
                    <a:pt x="37" y="127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17"/>
                    <a:pt x="166" y="117"/>
                    <a:pt x="166" y="117"/>
                  </a:cubicBezTo>
                  <a:cubicBezTo>
                    <a:pt x="37" y="117"/>
                    <a:pt x="37" y="117"/>
                    <a:pt x="37" y="117"/>
                  </a:cubicBezTo>
                  <a:close/>
                  <a:moveTo>
                    <a:pt x="104" y="86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86"/>
                    <a:pt x="166" y="86"/>
                    <a:pt x="166" y="86"/>
                  </a:cubicBezTo>
                  <a:cubicBezTo>
                    <a:pt x="104" y="86"/>
                    <a:pt x="104" y="86"/>
                    <a:pt x="104" y="86"/>
                  </a:cubicBezTo>
                  <a:close/>
                  <a:moveTo>
                    <a:pt x="104" y="59"/>
                  </a:moveTo>
                  <a:cubicBezTo>
                    <a:pt x="104" y="69"/>
                    <a:pt x="104" y="69"/>
                    <a:pt x="104" y="69"/>
                  </a:cubicBezTo>
                  <a:cubicBezTo>
                    <a:pt x="166" y="69"/>
                    <a:pt x="166" y="69"/>
                    <a:pt x="166" y="69"/>
                  </a:cubicBezTo>
                  <a:cubicBezTo>
                    <a:pt x="166" y="59"/>
                    <a:pt x="166" y="59"/>
                    <a:pt x="166" y="59"/>
                  </a:cubicBezTo>
                  <a:cubicBezTo>
                    <a:pt x="104" y="59"/>
                    <a:pt x="104" y="59"/>
                    <a:pt x="104" y="59"/>
                  </a:cubicBezTo>
                  <a:close/>
                  <a:moveTo>
                    <a:pt x="104" y="34"/>
                  </a:moveTo>
                  <a:cubicBezTo>
                    <a:pt x="104" y="44"/>
                    <a:pt x="104" y="44"/>
                    <a:pt x="104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04" y="34"/>
                    <a:pt x="104" y="34"/>
                    <a:pt x="104" y="34"/>
                  </a:cubicBezTo>
                  <a:close/>
                  <a:moveTo>
                    <a:pt x="194" y="117"/>
                  </a:moveTo>
                  <a:cubicBezTo>
                    <a:pt x="94" y="217"/>
                    <a:pt x="94" y="217"/>
                    <a:pt x="94" y="217"/>
                  </a:cubicBezTo>
                  <a:cubicBezTo>
                    <a:pt x="124" y="248"/>
                    <a:pt x="124" y="248"/>
                    <a:pt x="124" y="248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194" y="117"/>
                    <a:pt x="194" y="117"/>
                    <a:pt x="194" y="117"/>
                  </a:cubicBezTo>
                  <a:close/>
                  <a:moveTo>
                    <a:pt x="90" y="222"/>
                  </a:moveTo>
                  <a:cubicBezTo>
                    <a:pt x="78" y="255"/>
                    <a:pt x="78" y="255"/>
                    <a:pt x="78" y="255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120" y="252"/>
                    <a:pt x="120" y="252"/>
                    <a:pt x="120" y="252"/>
                  </a:cubicBezTo>
                  <a:cubicBezTo>
                    <a:pt x="90" y="222"/>
                    <a:pt x="90" y="222"/>
                    <a:pt x="90" y="222"/>
                  </a:cubicBezTo>
                  <a:close/>
                  <a:moveTo>
                    <a:pt x="200" y="192"/>
                  </a:moveTo>
                  <a:cubicBezTo>
                    <a:pt x="188" y="205"/>
                    <a:pt x="188" y="205"/>
                    <a:pt x="188" y="205"/>
                  </a:cubicBezTo>
                  <a:cubicBezTo>
                    <a:pt x="188" y="228"/>
                    <a:pt x="188" y="228"/>
                    <a:pt x="188" y="228"/>
                  </a:cubicBezTo>
                  <a:cubicBezTo>
                    <a:pt x="188" y="232"/>
                    <a:pt x="186" y="236"/>
                    <a:pt x="183" y="240"/>
                  </a:cubicBezTo>
                  <a:cubicBezTo>
                    <a:pt x="179" y="243"/>
                    <a:pt x="175" y="245"/>
                    <a:pt x="170" y="245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79" y="257"/>
                    <a:pt x="186" y="254"/>
                    <a:pt x="191" y="248"/>
                  </a:cubicBezTo>
                  <a:cubicBezTo>
                    <a:pt x="197" y="243"/>
                    <a:pt x="200" y="236"/>
                    <a:pt x="200" y="228"/>
                  </a:cubicBezTo>
                  <a:cubicBezTo>
                    <a:pt x="200" y="192"/>
                    <a:pt x="200" y="192"/>
                    <a:pt x="200" y="192"/>
                  </a:cubicBezTo>
                  <a:close/>
                  <a:moveTo>
                    <a:pt x="22" y="81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43" y="17"/>
                    <a:pt x="43" y="17"/>
                    <a:pt x="43" y="17"/>
                  </a:cubicBezTo>
                  <a:lnTo>
                    <a:pt x="22" y="81"/>
                  </a:lnTo>
                  <a:close/>
                </a:path>
              </a:pathLst>
            </a:custGeom>
            <a:solidFill>
              <a:srgbClr val="447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759661" y="3935591"/>
            <a:ext cx="2688024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3200" b="1" dirty="0">
                <a:solidFill>
                  <a:schemeClr val="bg1"/>
                </a:solidFill>
              </a:rPr>
              <a:t>積極認列營收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F86164E9-6A9F-444A-9557-ACFB1654C7A6}"/>
              </a:ext>
            </a:extLst>
          </p:cNvPr>
          <p:cNvSpPr txBox="1"/>
          <p:nvPr/>
        </p:nvSpPr>
        <p:spPr>
          <a:xfrm>
            <a:off x="458656" y="142776"/>
            <a:ext cx="11399870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問題討論</a:t>
            </a:r>
            <a:endParaRPr lang="zh-TW" altLang="zh-TW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95153BA-499F-46C8-86CD-F36EF02A623C}"/>
              </a:ext>
            </a:extLst>
          </p:cNvPr>
          <p:cNvGrpSpPr/>
          <p:nvPr/>
        </p:nvGrpSpPr>
        <p:grpSpPr>
          <a:xfrm>
            <a:off x="4820537" y="1663371"/>
            <a:ext cx="2676108" cy="822830"/>
            <a:chOff x="4229626" y="1307981"/>
            <a:chExt cx="2676108" cy="822830"/>
          </a:xfrm>
        </p:grpSpPr>
        <p:sp>
          <p:nvSpPr>
            <p:cNvPr id="26" name="Rounded Rectangle 6">
              <a:extLst>
                <a:ext uri="{FF2B5EF4-FFF2-40B4-BE49-F238E27FC236}">
                  <a16:creationId xmlns:a16="http://schemas.microsoft.com/office/drawing/2014/main" id="{3CA65258-066B-40A3-9731-48B1C6872833}"/>
                </a:ext>
              </a:extLst>
            </p:cNvPr>
            <p:cNvSpPr/>
            <p:nvPr/>
          </p:nvSpPr>
          <p:spPr>
            <a:xfrm>
              <a:off x="4229626" y="1307981"/>
              <a:ext cx="851392" cy="822830"/>
            </a:xfrm>
            <a:prstGeom prst="roundRect">
              <a:avLst>
                <a:gd name="adj" fmla="val 7442"/>
              </a:avLst>
            </a:prstGeom>
            <a:blipFill>
              <a:blip r:embed="rId4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kern="0">
                <a:solidFill>
                  <a:srgbClr val="00B0F0"/>
                </a:solidFill>
                <a:latin typeface="Verdana"/>
                <a:ea typeface="微软雅黑"/>
              </a:endParaRPr>
            </a:p>
          </p:txBody>
        </p:sp>
        <p:grpSp>
          <p:nvGrpSpPr>
            <p:cNvPr id="32" name="Group 27">
              <a:extLst>
                <a:ext uri="{FF2B5EF4-FFF2-40B4-BE49-F238E27FC236}">
                  <a16:creationId xmlns:a16="http://schemas.microsoft.com/office/drawing/2014/main" id="{EE94658A-F454-4A7F-9B71-925E08FE7815}"/>
                </a:ext>
              </a:extLst>
            </p:cNvPr>
            <p:cNvGrpSpPr/>
            <p:nvPr/>
          </p:nvGrpSpPr>
          <p:grpSpPr>
            <a:xfrm>
              <a:off x="4417744" y="1504789"/>
              <a:ext cx="475155" cy="472129"/>
              <a:chOff x="744538" y="3198813"/>
              <a:chExt cx="249237" cy="247650"/>
            </a:xfrm>
            <a:solidFill>
              <a:sysClr val="window" lastClr="FFFFFF"/>
            </a:solidFill>
          </p:grpSpPr>
          <p:sp>
            <p:nvSpPr>
              <p:cNvPr id="33" name="Freeform 8">
                <a:extLst>
                  <a:ext uri="{FF2B5EF4-FFF2-40B4-BE49-F238E27FC236}">
                    <a16:creationId xmlns:a16="http://schemas.microsoft.com/office/drawing/2014/main" id="{BC2291C9-459F-45D1-AA8D-053D46E6F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538" y="3379788"/>
                <a:ext cx="66675" cy="66675"/>
              </a:xfrm>
              <a:custGeom>
                <a:avLst/>
                <a:gdLst>
                  <a:gd name="T0" fmla="*/ 19 w 42"/>
                  <a:gd name="T1" fmla="*/ 1 h 42"/>
                  <a:gd name="T2" fmla="*/ 0 w 42"/>
                  <a:gd name="T3" fmla="*/ 42 h 42"/>
                  <a:gd name="T4" fmla="*/ 42 w 42"/>
                  <a:gd name="T5" fmla="*/ 24 h 42"/>
                  <a:gd name="T6" fmla="*/ 42 w 42"/>
                  <a:gd name="T7" fmla="*/ 24 h 42"/>
                  <a:gd name="T8" fmla="*/ 19 w 42"/>
                  <a:gd name="T9" fmla="*/ 0 h 42"/>
                  <a:gd name="T10" fmla="*/ 19 w 42"/>
                  <a:gd name="T11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2">
                    <a:moveTo>
                      <a:pt x="19" y="1"/>
                    </a:moveTo>
                    <a:lnTo>
                      <a:pt x="0" y="42"/>
                    </a:lnTo>
                    <a:lnTo>
                      <a:pt x="42" y="24"/>
                    </a:lnTo>
                    <a:lnTo>
                      <a:pt x="42" y="24"/>
                    </a:lnTo>
                    <a:lnTo>
                      <a:pt x="19" y="0"/>
                    </a:lnTo>
                    <a:lnTo>
                      <a:pt x="1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6AC81C0A-7DDC-44F2-B00E-0A4E7E73D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38" y="3219451"/>
                <a:ext cx="165100" cy="168275"/>
              </a:xfrm>
              <a:custGeom>
                <a:avLst/>
                <a:gdLst>
                  <a:gd name="T0" fmla="*/ 94 w 104"/>
                  <a:gd name="T1" fmla="*/ 0 h 106"/>
                  <a:gd name="T2" fmla="*/ 0 w 104"/>
                  <a:gd name="T3" fmla="*/ 96 h 106"/>
                  <a:gd name="T4" fmla="*/ 9 w 104"/>
                  <a:gd name="T5" fmla="*/ 106 h 106"/>
                  <a:gd name="T6" fmla="*/ 104 w 104"/>
                  <a:gd name="T7" fmla="*/ 10 h 106"/>
                  <a:gd name="T8" fmla="*/ 94 w 104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6">
                    <a:moveTo>
                      <a:pt x="94" y="0"/>
                    </a:moveTo>
                    <a:lnTo>
                      <a:pt x="0" y="96"/>
                    </a:lnTo>
                    <a:lnTo>
                      <a:pt x="9" y="106"/>
                    </a:lnTo>
                    <a:lnTo>
                      <a:pt x="104" y="1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5" name="Freeform 10">
                <a:extLst>
                  <a:ext uri="{FF2B5EF4-FFF2-40B4-BE49-F238E27FC236}">
                    <a16:creationId xmlns:a16="http://schemas.microsoft.com/office/drawing/2014/main" id="{00690759-A0BD-41BF-8AB2-02F52D6AD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863" y="3244851"/>
                <a:ext cx="165100" cy="165100"/>
              </a:xfrm>
              <a:custGeom>
                <a:avLst/>
                <a:gdLst>
                  <a:gd name="T0" fmla="*/ 95 w 104"/>
                  <a:gd name="T1" fmla="*/ 0 h 104"/>
                  <a:gd name="T2" fmla="*/ 0 w 104"/>
                  <a:gd name="T3" fmla="*/ 94 h 104"/>
                  <a:gd name="T4" fmla="*/ 10 w 104"/>
                  <a:gd name="T5" fmla="*/ 104 h 104"/>
                  <a:gd name="T6" fmla="*/ 104 w 104"/>
                  <a:gd name="T7" fmla="*/ 9 h 104"/>
                  <a:gd name="T8" fmla="*/ 95 w 104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95" y="0"/>
                    </a:moveTo>
                    <a:lnTo>
                      <a:pt x="0" y="94"/>
                    </a:lnTo>
                    <a:lnTo>
                      <a:pt x="10" y="104"/>
                    </a:lnTo>
                    <a:lnTo>
                      <a:pt x="104" y="9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Freeform 11">
                <a:extLst>
                  <a:ext uri="{FF2B5EF4-FFF2-40B4-BE49-F238E27FC236}">
                    <a16:creationId xmlns:a16="http://schemas.microsoft.com/office/drawing/2014/main" id="{A43370D5-ACDE-4327-AF75-C1D4803D4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975" y="3198813"/>
                <a:ext cx="50800" cy="49213"/>
              </a:xfrm>
              <a:custGeom>
                <a:avLst/>
                <a:gdLst>
                  <a:gd name="T0" fmla="*/ 17 w 26"/>
                  <a:gd name="T1" fmla="*/ 8 h 26"/>
                  <a:gd name="T2" fmla="*/ 0 w 26"/>
                  <a:gd name="T3" fmla="*/ 7 h 26"/>
                  <a:gd name="T4" fmla="*/ 19 w 26"/>
                  <a:gd name="T5" fmla="*/ 26 h 26"/>
                  <a:gd name="T6" fmla="*/ 17 w 26"/>
                  <a:gd name="T7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6">
                    <a:moveTo>
                      <a:pt x="17" y="8"/>
                    </a:moveTo>
                    <a:cubicBezTo>
                      <a:pt x="9" y="0"/>
                      <a:pt x="0" y="7"/>
                      <a:pt x="0" y="7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6" y="17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>
                  <a:defRPr/>
                </a:pPr>
                <a:endParaRPr lang="en-US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A77557A-E6F8-40A4-B2B5-1412A8EB6CF6}"/>
                </a:ext>
              </a:extLst>
            </p:cNvPr>
            <p:cNvSpPr txBox="1"/>
            <p:nvPr/>
          </p:nvSpPr>
          <p:spPr>
            <a:xfrm>
              <a:off x="5151361" y="1382618"/>
              <a:ext cx="17543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/>
                <a:t>會計面</a:t>
              </a: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259DC95A-94E9-431B-95C6-ABF38D2043D9}"/>
              </a:ext>
            </a:extLst>
          </p:cNvPr>
          <p:cNvSpPr/>
          <p:nvPr/>
        </p:nvSpPr>
        <p:spPr>
          <a:xfrm>
            <a:off x="8260191" y="3673153"/>
            <a:ext cx="33448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3200" b="1" dirty="0">
                <a:solidFill>
                  <a:schemeClr val="bg1"/>
                </a:solidFill>
                <a:latin typeface="+mn-ea"/>
              </a:rPr>
              <a:t>⼤股東質押比率過⾼或介入股市</a:t>
            </a:r>
            <a:r>
              <a:rPr lang="en-US" altLang="zh-TW" sz="3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zh-TW" altLang="en-US" sz="3200" b="1" dirty="0">
                <a:solidFill>
                  <a:schemeClr val="bg1"/>
                </a:solidFill>
                <a:latin typeface="+mn-ea"/>
              </a:rPr>
              <a:t>包括操作庫藏股</a:t>
            </a:r>
            <a:r>
              <a:rPr lang="en-US" altLang="zh-TW" sz="3200" b="1" dirty="0">
                <a:solidFill>
                  <a:schemeClr val="bg1"/>
                </a:solidFill>
                <a:latin typeface="+mn-ea"/>
              </a:rPr>
              <a:t>)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5" name="组合 18">
            <a:extLst>
              <a:ext uri="{FF2B5EF4-FFF2-40B4-BE49-F238E27FC236}">
                <a16:creationId xmlns:a16="http://schemas.microsoft.com/office/drawing/2014/main" id="{EEC50E28-0BA5-4311-8802-64386DF64EE6}"/>
              </a:ext>
            </a:extLst>
          </p:cNvPr>
          <p:cNvGrpSpPr/>
          <p:nvPr/>
        </p:nvGrpSpPr>
        <p:grpSpPr>
          <a:xfrm>
            <a:off x="3608328" y="4665881"/>
            <a:ext cx="841331" cy="841331"/>
            <a:chOff x="4219772" y="3641122"/>
            <a:chExt cx="630998" cy="630998"/>
          </a:xfrm>
        </p:grpSpPr>
        <p:sp>
          <p:nvSpPr>
            <p:cNvPr id="29" name="椭圆 19">
              <a:extLst>
                <a:ext uri="{FF2B5EF4-FFF2-40B4-BE49-F238E27FC236}">
                  <a16:creationId xmlns:a16="http://schemas.microsoft.com/office/drawing/2014/main" id="{3E4BCD77-A39A-4FE7-97DB-7C8B14B80D15}"/>
                </a:ext>
              </a:extLst>
            </p:cNvPr>
            <p:cNvSpPr/>
            <p:nvPr/>
          </p:nvSpPr>
          <p:spPr>
            <a:xfrm rot="20170909">
              <a:off x="4219772" y="3641122"/>
              <a:ext cx="630998" cy="630998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18900000" scaled="1"/>
              <a:tileRect/>
            </a:gradFill>
            <a:ln w="12700" cap="flat" cmpd="sng" algn="ctr">
              <a:solidFill>
                <a:sysClr val="window" lastClr="FFFFFF"/>
              </a:solidFill>
              <a:prstDash val="solid"/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C22D42D4-7511-49C9-BE16-95E98A7B41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10676" y="3808945"/>
              <a:ext cx="249189" cy="295352"/>
            </a:xfrm>
            <a:custGeom>
              <a:avLst/>
              <a:gdLst>
                <a:gd name="T0" fmla="*/ 203 w 235"/>
                <a:gd name="T1" fmla="*/ 0 h 279"/>
                <a:gd name="T2" fmla="*/ 235 w 235"/>
                <a:gd name="T3" fmla="*/ 211 h 279"/>
                <a:gd name="T4" fmla="*/ 205 w 235"/>
                <a:gd name="T5" fmla="*/ 247 h 279"/>
                <a:gd name="T6" fmla="*/ 32 w 235"/>
                <a:gd name="T7" fmla="*/ 279 h 279"/>
                <a:gd name="T8" fmla="*/ 0 w 235"/>
                <a:gd name="T9" fmla="*/ 68 h 279"/>
                <a:gd name="T10" fmla="*/ 31 w 235"/>
                <a:gd name="T11" fmla="*/ 32 h 279"/>
                <a:gd name="T12" fmla="*/ 205 w 235"/>
                <a:gd name="T13" fmla="*/ 196 h 279"/>
                <a:gd name="T14" fmla="*/ 214 w 235"/>
                <a:gd name="T15" fmla="*/ 27 h 279"/>
                <a:gd name="T16" fmla="*/ 52 w 235"/>
                <a:gd name="T17" fmla="*/ 36 h 279"/>
                <a:gd name="T18" fmla="*/ 205 w 235"/>
                <a:gd name="T19" fmla="*/ 68 h 279"/>
                <a:gd name="T20" fmla="*/ 103 w 235"/>
                <a:gd name="T21" fmla="*/ 78 h 279"/>
                <a:gd name="T22" fmla="*/ 65 w 235"/>
                <a:gd name="T23" fmla="*/ 117 h 279"/>
                <a:gd name="T24" fmla="*/ 103 w 235"/>
                <a:gd name="T25" fmla="*/ 156 h 279"/>
                <a:gd name="T26" fmla="*/ 142 w 235"/>
                <a:gd name="T27" fmla="*/ 117 h 279"/>
                <a:gd name="T28" fmla="*/ 103 w 235"/>
                <a:gd name="T29" fmla="*/ 78 h 279"/>
                <a:gd name="T30" fmla="*/ 93 w 235"/>
                <a:gd name="T31" fmla="*/ 214 h 279"/>
                <a:gd name="T32" fmla="*/ 112 w 235"/>
                <a:gd name="T33" fmla="*/ 214 h 279"/>
                <a:gd name="T34" fmla="*/ 107 w 235"/>
                <a:gd name="T35" fmla="*/ 171 h 279"/>
                <a:gd name="T36" fmla="*/ 98 w 235"/>
                <a:gd name="T37" fmla="*/ 171 h 279"/>
                <a:gd name="T38" fmla="*/ 119 w 235"/>
                <a:gd name="T39" fmla="*/ 159 h 279"/>
                <a:gd name="T40" fmla="*/ 118 w 235"/>
                <a:gd name="T41" fmla="*/ 214 h 279"/>
                <a:gd name="T42" fmla="*/ 119 w 235"/>
                <a:gd name="T43" fmla="*/ 159 h 279"/>
                <a:gd name="T44" fmla="*/ 96 w 235"/>
                <a:gd name="T45" fmla="*/ 170 h 279"/>
                <a:gd name="T46" fmla="*/ 47 w 235"/>
                <a:gd name="T47" fmla="*/ 214 h 279"/>
                <a:gd name="T48" fmla="*/ 108 w 235"/>
                <a:gd name="T49" fmla="*/ 103 h 279"/>
                <a:gd name="T50" fmla="*/ 70 w 235"/>
                <a:gd name="T51" fmla="*/ 111 h 279"/>
                <a:gd name="T52" fmla="*/ 79 w 235"/>
                <a:gd name="T53" fmla="*/ 141 h 279"/>
                <a:gd name="T54" fmla="*/ 127 w 235"/>
                <a:gd name="T55" fmla="*/ 141 h 279"/>
                <a:gd name="T56" fmla="*/ 136 w 235"/>
                <a:gd name="T57" fmla="*/ 110 h 279"/>
                <a:gd name="T58" fmla="*/ 108 w 235"/>
                <a:gd name="T59" fmla="*/ 103 h 279"/>
                <a:gd name="T60" fmla="*/ 22 w 235"/>
                <a:gd name="T61" fmla="*/ 232 h 279"/>
                <a:gd name="T62" fmla="*/ 184 w 235"/>
                <a:gd name="T63" fmla="*/ 6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5" h="279">
                  <a:moveTo>
                    <a:pt x="63" y="0"/>
                  </a:moveTo>
                  <a:cubicBezTo>
                    <a:pt x="203" y="0"/>
                    <a:pt x="203" y="0"/>
                    <a:pt x="203" y="0"/>
                  </a:cubicBezTo>
                  <a:cubicBezTo>
                    <a:pt x="221" y="0"/>
                    <a:pt x="235" y="14"/>
                    <a:pt x="235" y="32"/>
                  </a:cubicBezTo>
                  <a:cubicBezTo>
                    <a:pt x="235" y="211"/>
                    <a:pt x="235" y="211"/>
                    <a:pt x="235" y="211"/>
                  </a:cubicBezTo>
                  <a:cubicBezTo>
                    <a:pt x="235" y="228"/>
                    <a:pt x="222" y="242"/>
                    <a:pt x="205" y="243"/>
                  </a:cubicBezTo>
                  <a:cubicBezTo>
                    <a:pt x="205" y="247"/>
                    <a:pt x="205" y="247"/>
                    <a:pt x="205" y="247"/>
                  </a:cubicBezTo>
                  <a:cubicBezTo>
                    <a:pt x="205" y="265"/>
                    <a:pt x="190" y="279"/>
                    <a:pt x="173" y="279"/>
                  </a:cubicBezTo>
                  <a:cubicBezTo>
                    <a:pt x="32" y="279"/>
                    <a:pt x="32" y="279"/>
                    <a:pt x="32" y="279"/>
                  </a:cubicBezTo>
                  <a:cubicBezTo>
                    <a:pt x="15" y="279"/>
                    <a:pt x="0" y="265"/>
                    <a:pt x="0" y="24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51"/>
                    <a:pt x="14" y="37"/>
                    <a:pt x="31" y="36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14"/>
                    <a:pt x="45" y="0"/>
                    <a:pt x="63" y="0"/>
                  </a:cubicBezTo>
                  <a:close/>
                  <a:moveTo>
                    <a:pt x="205" y="196"/>
                  </a:moveTo>
                  <a:cubicBezTo>
                    <a:pt x="214" y="196"/>
                    <a:pt x="214" y="196"/>
                    <a:pt x="214" y="196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90" y="36"/>
                    <a:pt x="205" y="50"/>
                    <a:pt x="205" y="68"/>
                  </a:cubicBezTo>
                  <a:cubicBezTo>
                    <a:pt x="205" y="196"/>
                    <a:pt x="205" y="196"/>
                    <a:pt x="205" y="196"/>
                  </a:cubicBezTo>
                  <a:close/>
                  <a:moveTo>
                    <a:pt x="103" y="78"/>
                  </a:moveTo>
                  <a:cubicBezTo>
                    <a:pt x="93" y="78"/>
                    <a:pt x="83" y="83"/>
                    <a:pt x="76" y="90"/>
                  </a:cubicBezTo>
                  <a:cubicBezTo>
                    <a:pt x="69" y="97"/>
                    <a:pt x="65" y="106"/>
                    <a:pt x="65" y="117"/>
                  </a:cubicBezTo>
                  <a:cubicBezTo>
                    <a:pt x="65" y="128"/>
                    <a:pt x="69" y="138"/>
                    <a:pt x="76" y="145"/>
                  </a:cubicBezTo>
                  <a:cubicBezTo>
                    <a:pt x="83" y="152"/>
                    <a:pt x="93" y="156"/>
                    <a:pt x="103" y="156"/>
                  </a:cubicBezTo>
                  <a:cubicBezTo>
                    <a:pt x="114" y="156"/>
                    <a:pt x="124" y="152"/>
                    <a:pt x="131" y="145"/>
                  </a:cubicBezTo>
                  <a:cubicBezTo>
                    <a:pt x="138" y="138"/>
                    <a:pt x="142" y="128"/>
                    <a:pt x="142" y="117"/>
                  </a:cubicBezTo>
                  <a:cubicBezTo>
                    <a:pt x="142" y="106"/>
                    <a:pt x="138" y="97"/>
                    <a:pt x="131" y="90"/>
                  </a:cubicBezTo>
                  <a:cubicBezTo>
                    <a:pt x="124" y="83"/>
                    <a:pt x="114" y="78"/>
                    <a:pt x="103" y="78"/>
                  </a:cubicBezTo>
                  <a:close/>
                  <a:moveTo>
                    <a:pt x="102" y="173"/>
                  </a:moveTo>
                  <a:cubicBezTo>
                    <a:pt x="93" y="214"/>
                    <a:pt x="93" y="214"/>
                    <a:pt x="93" y="214"/>
                  </a:cubicBezTo>
                  <a:cubicBezTo>
                    <a:pt x="103" y="222"/>
                    <a:pt x="103" y="222"/>
                    <a:pt x="103" y="222"/>
                  </a:cubicBezTo>
                  <a:cubicBezTo>
                    <a:pt x="112" y="214"/>
                    <a:pt x="112" y="214"/>
                    <a:pt x="112" y="214"/>
                  </a:cubicBezTo>
                  <a:cubicBezTo>
                    <a:pt x="104" y="173"/>
                    <a:pt x="104" y="173"/>
                    <a:pt x="104" y="173"/>
                  </a:cubicBezTo>
                  <a:cubicBezTo>
                    <a:pt x="107" y="171"/>
                    <a:pt x="107" y="171"/>
                    <a:pt x="107" y="171"/>
                  </a:cubicBezTo>
                  <a:cubicBezTo>
                    <a:pt x="103" y="168"/>
                    <a:pt x="103" y="168"/>
                    <a:pt x="103" y="168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102" y="173"/>
                    <a:pt x="102" y="173"/>
                    <a:pt x="102" y="173"/>
                  </a:cubicBezTo>
                  <a:close/>
                  <a:moveTo>
                    <a:pt x="119" y="159"/>
                  </a:moveTo>
                  <a:cubicBezTo>
                    <a:pt x="109" y="170"/>
                    <a:pt x="109" y="170"/>
                    <a:pt x="109" y="170"/>
                  </a:cubicBezTo>
                  <a:cubicBezTo>
                    <a:pt x="118" y="214"/>
                    <a:pt x="118" y="214"/>
                    <a:pt x="118" y="214"/>
                  </a:cubicBezTo>
                  <a:cubicBezTo>
                    <a:pt x="158" y="214"/>
                    <a:pt x="158" y="214"/>
                    <a:pt x="158" y="214"/>
                  </a:cubicBezTo>
                  <a:cubicBezTo>
                    <a:pt x="157" y="188"/>
                    <a:pt x="141" y="166"/>
                    <a:pt x="119" y="159"/>
                  </a:cubicBezTo>
                  <a:close/>
                  <a:moveTo>
                    <a:pt x="87" y="214"/>
                  </a:moveTo>
                  <a:cubicBezTo>
                    <a:pt x="96" y="170"/>
                    <a:pt x="96" y="170"/>
                    <a:pt x="96" y="170"/>
                  </a:cubicBezTo>
                  <a:cubicBezTo>
                    <a:pt x="86" y="159"/>
                    <a:pt x="86" y="159"/>
                    <a:pt x="86" y="159"/>
                  </a:cubicBezTo>
                  <a:cubicBezTo>
                    <a:pt x="64" y="166"/>
                    <a:pt x="48" y="188"/>
                    <a:pt x="47" y="214"/>
                  </a:cubicBezTo>
                  <a:cubicBezTo>
                    <a:pt x="87" y="214"/>
                    <a:pt x="87" y="214"/>
                    <a:pt x="87" y="214"/>
                  </a:cubicBezTo>
                  <a:close/>
                  <a:moveTo>
                    <a:pt x="108" y="103"/>
                  </a:moveTo>
                  <a:cubicBezTo>
                    <a:pt x="107" y="103"/>
                    <a:pt x="107" y="103"/>
                    <a:pt x="106" y="104"/>
                  </a:cubicBezTo>
                  <a:cubicBezTo>
                    <a:pt x="93" y="110"/>
                    <a:pt x="77" y="111"/>
                    <a:pt x="70" y="111"/>
                  </a:cubicBezTo>
                  <a:cubicBezTo>
                    <a:pt x="70" y="113"/>
                    <a:pt x="69" y="115"/>
                    <a:pt x="69" y="117"/>
                  </a:cubicBezTo>
                  <a:cubicBezTo>
                    <a:pt x="69" y="126"/>
                    <a:pt x="73" y="135"/>
                    <a:pt x="79" y="141"/>
                  </a:cubicBezTo>
                  <a:cubicBezTo>
                    <a:pt x="85" y="147"/>
                    <a:pt x="94" y="151"/>
                    <a:pt x="103" y="151"/>
                  </a:cubicBezTo>
                  <a:cubicBezTo>
                    <a:pt x="113" y="151"/>
                    <a:pt x="121" y="147"/>
                    <a:pt x="127" y="141"/>
                  </a:cubicBezTo>
                  <a:cubicBezTo>
                    <a:pt x="133" y="135"/>
                    <a:pt x="137" y="126"/>
                    <a:pt x="137" y="117"/>
                  </a:cubicBezTo>
                  <a:cubicBezTo>
                    <a:pt x="137" y="115"/>
                    <a:pt x="137" y="112"/>
                    <a:pt x="136" y="110"/>
                  </a:cubicBezTo>
                  <a:cubicBezTo>
                    <a:pt x="133" y="110"/>
                    <a:pt x="130" y="110"/>
                    <a:pt x="127" y="109"/>
                  </a:cubicBezTo>
                  <a:cubicBezTo>
                    <a:pt x="121" y="108"/>
                    <a:pt x="114" y="106"/>
                    <a:pt x="108" y="103"/>
                  </a:cubicBezTo>
                  <a:close/>
                  <a:moveTo>
                    <a:pt x="22" y="63"/>
                  </a:moveTo>
                  <a:cubicBezTo>
                    <a:pt x="22" y="232"/>
                    <a:pt x="22" y="232"/>
                    <a:pt x="22" y="232"/>
                  </a:cubicBezTo>
                  <a:cubicBezTo>
                    <a:pt x="184" y="232"/>
                    <a:pt x="184" y="232"/>
                    <a:pt x="184" y="232"/>
                  </a:cubicBezTo>
                  <a:cubicBezTo>
                    <a:pt x="184" y="63"/>
                    <a:pt x="184" y="63"/>
                    <a:pt x="184" y="63"/>
                  </a:cubicBezTo>
                  <a:lnTo>
                    <a:pt x="22" y="63"/>
                  </a:lnTo>
                  <a:close/>
                </a:path>
              </a:pathLst>
            </a:custGeom>
            <a:solidFill>
              <a:srgbClr val="4471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157DE21C-B916-4BF3-A540-43773A790156}"/>
              </a:ext>
            </a:extLst>
          </p:cNvPr>
          <p:cNvSpPr/>
          <p:nvPr/>
        </p:nvSpPr>
        <p:spPr>
          <a:xfrm>
            <a:off x="735578" y="4547937"/>
            <a:ext cx="26880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3200" b="1" dirty="0">
                <a:solidFill>
                  <a:schemeClr val="bg1"/>
                </a:solidFill>
              </a:rPr>
              <a:t>會計師對</a:t>
            </a:r>
            <a:endParaRPr lang="en-US" altLang="zh-TW" sz="3200" b="1" dirty="0">
              <a:solidFill>
                <a:schemeClr val="bg1"/>
              </a:solidFill>
            </a:endParaRPr>
          </a:p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3200" b="1" dirty="0">
                <a:solidFill>
                  <a:schemeClr val="bg1"/>
                </a:solidFill>
              </a:rPr>
              <a:t>產業的不理解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75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" name="任意多边形 6"/>
          <p:cNvSpPr>
            <a:spLocks/>
          </p:cNvSpPr>
          <p:nvPr/>
        </p:nvSpPr>
        <p:spPr bwMode="auto">
          <a:xfrm rot="10800000">
            <a:off x="4976979" y="1407725"/>
            <a:ext cx="1638287" cy="549990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1219170"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 rot="14400000">
            <a:off x="6155013" y="1707822"/>
            <a:ext cx="1683166" cy="535324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1219170"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 rot="18000000">
            <a:off x="6530905" y="2922611"/>
            <a:ext cx="1683166" cy="535324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1219170"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rot="10800000" flipH="1" flipV="1">
            <a:off x="5704533" y="3815145"/>
            <a:ext cx="1638287" cy="549990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1219170">
              <a:defRPr/>
            </a:pPr>
            <a:endParaRPr lang="zh-CN" altLang="en-US" kern="0" dirty="0">
              <a:solidFill>
                <a:prstClr val="black"/>
              </a:solidFill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rot="14400000" flipH="1" flipV="1">
            <a:off x="4450165" y="3513538"/>
            <a:ext cx="1683168" cy="535324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1219170"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 rot="18000000" flipH="1" flipV="1">
            <a:off x="4096839" y="2314925"/>
            <a:ext cx="1683168" cy="535324"/>
          </a:xfrm>
          <a:custGeom>
            <a:avLst/>
            <a:gdLst>
              <a:gd name="connsiteX0" fmla="*/ 1161826 w 1638286"/>
              <a:gd name="connsiteY0" fmla="*/ 535324 h 535324"/>
              <a:gd name="connsiteX1" fmla="*/ 309069 w 1638286"/>
              <a:gd name="connsiteY1" fmla="*/ 535324 h 535324"/>
              <a:gd name="connsiteX2" fmla="*/ 0 w 1638286"/>
              <a:gd name="connsiteY2" fmla="*/ 0 h 535324"/>
              <a:gd name="connsiteX3" fmla="*/ 105173 w 1638286"/>
              <a:gd name="connsiteY3" fmla="*/ 0 h 535324"/>
              <a:gd name="connsiteX4" fmla="*/ 108430 w 1638286"/>
              <a:gd name="connsiteY4" fmla="*/ 524 h 535324"/>
              <a:gd name="connsiteX5" fmla="*/ 916509 w 1638286"/>
              <a:gd name="connsiteY5" fmla="*/ 524 h 535324"/>
              <a:gd name="connsiteX6" fmla="*/ 919811 w 1638286"/>
              <a:gd name="connsiteY6" fmla="*/ 0 h 535324"/>
              <a:gd name="connsiteX7" fmla="*/ 1638286 w 1638286"/>
              <a:gd name="connsiteY7" fmla="*/ 0 h 535324"/>
              <a:gd name="connsiteX8" fmla="*/ 1623613 w 1638286"/>
              <a:gd name="connsiteY8" fmla="*/ 25429 h 535324"/>
              <a:gd name="connsiteX9" fmla="*/ 1412461 w 1638286"/>
              <a:gd name="connsiteY9" fmla="*/ 391366 h 535324"/>
              <a:gd name="connsiteX10" fmla="*/ 1161826 w 1638286"/>
              <a:gd name="connsiteY10" fmla="*/ 535324 h 5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286" h="535324">
                <a:moveTo>
                  <a:pt x="1161826" y="535324"/>
                </a:moveTo>
                <a:lnTo>
                  <a:pt x="309069" y="535324"/>
                </a:lnTo>
                <a:lnTo>
                  <a:pt x="0" y="0"/>
                </a:lnTo>
                <a:lnTo>
                  <a:pt x="105173" y="0"/>
                </a:lnTo>
                <a:lnTo>
                  <a:pt x="108430" y="524"/>
                </a:lnTo>
                <a:lnTo>
                  <a:pt x="916509" y="524"/>
                </a:lnTo>
                <a:lnTo>
                  <a:pt x="919811" y="0"/>
                </a:lnTo>
                <a:lnTo>
                  <a:pt x="1638286" y="0"/>
                </a:lnTo>
                <a:lnTo>
                  <a:pt x="1623613" y="25429"/>
                </a:lnTo>
                <a:cubicBezTo>
                  <a:pt x="1412461" y="391366"/>
                  <a:pt x="1412461" y="391366"/>
                  <a:pt x="1412461" y="391366"/>
                </a:cubicBezTo>
                <a:cubicBezTo>
                  <a:pt x="1366047" y="470311"/>
                  <a:pt x="1254654" y="535324"/>
                  <a:pt x="1161826" y="535324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1219170"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7557657" y="3651306"/>
            <a:ext cx="2940151" cy="656124"/>
          </a:xfrm>
          <a:custGeom>
            <a:avLst/>
            <a:gdLst>
              <a:gd name="connsiteX0" fmla="*/ 0 w 2815771"/>
              <a:gd name="connsiteY0" fmla="*/ 0 h 638628"/>
              <a:gd name="connsiteX1" fmla="*/ 725714 w 2815771"/>
              <a:gd name="connsiteY1" fmla="*/ 638628 h 638628"/>
              <a:gd name="connsiteX2" fmla="*/ 2815771 w 2815771"/>
              <a:gd name="connsiteY2" fmla="*/ 638628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771" h="638628">
                <a:moveTo>
                  <a:pt x="0" y="0"/>
                </a:moveTo>
                <a:lnTo>
                  <a:pt x="725714" y="638628"/>
                </a:lnTo>
                <a:lnTo>
                  <a:pt x="2815771" y="638628"/>
                </a:lnTo>
              </a:path>
            </a:pathLst>
          </a:custGeom>
          <a:noFill/>
          <a:ln w="9525" cap="flat" cmpd="sng" algn="ctr">
            <a:solidFill>
              <a:srgbClr val="484547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zh-CN" altLang="en-US" b="1" kern="0">
              <a:ln w="12700">
                <a:solidFill>
                  <a:srgbClr val="F45157">
                    <a:satMod val="155000"/>
                  </a:srgbClr>
                </a:solidFill>
                <a:prstDash val="solid"/>
              </a:ln>
              <a:solidFill>
                <a:srgbClr val="8FA3A4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alibri"/>
              <a:ea typeface="宋体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64854" y="2236732"/>
            <a:ext cx="1371044" cy="1408604"/>
            <a:chOff x="4982373" y="2208496"/>
            <a:chExt cx="2227648" cy="2227648"/>
          </a:xfrm>
          <a:solidFill>
            <a:srgbClr val="AEC36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椭圆 17"/>
            <p:cNvSpPr/>
            <p:nvPr/>
          </p:nvSpPr>
          <p:spPr>
            <a:xfrm>
              <a:off x="4982373" y="2208496"/>
              <a:ext cx="2227648" cy="222764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zh-CN" altLang="en-US" kern="0">
                <a:solidFill>
                  <a:srgbClr val="564B45"/>
                </a:solidFill>
                <a:latin typeface="Calibri"/>
                <a:ea typeface="宋体"/>
              </a:endParaRPr>
            </a:p>
          </p:txBody>
        </p:sp>
        <p:sp>
          <p:nvSpPr>
            <p:cNvPr id="19" name="Freeform 44"/>
            <p:cNvSpPr>
              <a:spLocks/>
            </p:cNvSpPr>
            <p:nvPr/>
          </p:nvSpPr>
          <p:spPr bwMode="auto">
            <a:xfrm>
              <a:off x="7088071" y="3576989"/>
              <a:ext cx="19448" cy="27782"/>
            </a:xfrm>
            <a:custGeom>
              <a:avLst/>
              <a:gdLst>
                <a:gd name="T0" fmla="*/ 1 w 3"/>
                <a:gd name="T1" fmla="*/ 0 h 4"/>
                <a:gd name="T2" fmla="*/ 0 w 3"/>
                <a:gd name="T3" fmla="*/ 1 h 4"/>
                <a:gd name="T4" fmla="*/ 0 w 3"/>
                <a:gd name="T5" fmla="*/ 2 h 4"/>
                <a:gd name="T6" fmla="*/ 1 w 3"/>
                <a:gd name="T7" fmla="*/ 3 h 4"/>
                <a:gd name="T8" fmla="*/ 1 w 3"/>
                <a:gd name="T9" fmla="*/ 4 h 4"/>
                <a:gd name="T10" fmla="*/ 2 w 3"/>
                <a:gd name="T11" fmla="*/ 4 h 4"/>
                <a:gd name="T12" fmla="*/ 2 w 3"/>
                <a:gd name="T13" fmla="*/ 3 h 4"/>
                <a:gd name="T14" fmla="*/ 3 w 3"/>
                <a:gd name="T15" fmla="*/ 2 h 4"/>
                <a:gd name="T16" fmla="*/ 2 w 3"/>
                <a:gd name="T17" fmla="*/ 1 h 4"/>
                <a:gd name="T18" fmla="*/ 2 w 3"/>
                <a:gd name="T19" fmla="*/ 1 h 4"/>
                <a:gd name="T20" fmla="*/ 1 w 3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0"/>
                  </a:cubicBezTo>
                </a:path>
              </a:pathLst>
            </a:custGeom>
            <a:grpFill/>
            <a:ln w="12700">
              <a:solidFill>
                <a:srgbClr val="484547">
                  <a:lumMod val="65000"/>
                </a:srgb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zh-CN" altLang="en-US" kern="0">
                <a:solidFill>
                  <a:srgbClr val="56777F"/>
                </a:solidFill>
              </a:endParaRPr>
            </a:p>
          </p:txBody>
        </p:sp>
      </p:grpSp>
      <p:sp>
        <p:nvSpPr>
          <p:cNvPr id="22" name="TextBox 19"/>
          <p:cNvSpPr txBox="1">
            <a:spLocks noChangeArrowheads="1"/>
          </p:cNvSpPr>
          <p:nvPr/>
        </p:nvSpPr>
        <p:spPr bwMode="auto">
          <a:xfrm>
            <a:off x="7555710" y="706804"/>
            <a:ext cx="4732754" cy="55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4395" tIns="62197" rIns="124395" bIns="62197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 sz="2800" dirty="0">
              <a:solidFill>
                <a:srgbClr val="4845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35" name="TextBox 20"/>
          <p:cNvSpPr txBox="1"/>
          <p:nvPr/>
        </p:nvSpPr>
        <p:spPr bwMode="auto">
          <a:xfrm>
            <a:off x="924984" y="1002971"/>
            <a:ext cx="3747191" cy="987383"/>
          </a:xfrm>
          <a:prstGeom prst="rect">
            <a:avLst/>
          </a:prstGeom>
          <a:noFill/>
        </p:spPr>
        <p:txBody>
          <a:bodyPr vert="horz" wrap="square" lIns="124395" tIns="62197" rIns="124395" bIns="62197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2800" dirty="0"/>
              <a:t>董事會趨於</a:t>
            </a:r>
            <a:endParaRPr lang="en-US" altLang="zh-TW" sz="2800" dirty="0"/>
          </a:p>
          <a:p>
            <a:pPr algn="ctr" defTabSz="1219170">
              <a:defRPr/>
            </a:pPr>
            <a:r>
              <a:rPr lang="zh-TW" altLang="en-US" sz="2800" dirty="0"/>
              <a:t>家族化與內部化</a:t>
            </a:r>
            <a:endParaRPr lang="zh-CN" altLang="en-US" dirty="0">
              <a:solidFill>
                <a:srgbClr val="48454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19"/>
          <p:cNvSpPr txBox="1">
            <a:spLocks noChangeArrowheads="1"/>
          </p:cNvSpPr>
          <p:nvPr/>
        </p:nvSpPr>
        <p:spPr bwMode="auto">
          <a:xfrm>
            <a:off x="5364756" y="2658134"/>
            <a:ext cx="1531742" cy="556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4395" tIns="62197" rIns="124395" bIns="62197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管理面</a:t>
            </a:r>
            <a:endParaRPr lang="zh-CN" altLang="zh-CN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38" name="TextBox 6">
            <a:extLst>
              <a:ext uri="{FF2B5EF4-FFF2-40B4-BE49-F238E27FC236}">
                <a16:creationId xmlns:a16="http://schemas.microsoft.com/office/drawing/2014/main" id="{383CF98E-20BC-4BA7-89BE-78BC048667EB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問題討論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12">
            <a:extLst>
              <a:ext uri="{FF2B5EF4-FFF2-40B4-BE49-F238E27FC236}">
                <a16:creationId xmlns:a16="http://schemas.microsoft.com/office/drawing/2014/main" id="{6E04E29C-5ACB-48CC-9B10-B06618A9AE8C}"/>
              </a:ext>
            </a:extLst>
          </p:cNvPr>
          <p:cNvSpPr/>
          <p:nvPr/>
        </p:nvSpPr>
        <p:spPr>
          <a:xfrm flipH="1" flipV="1">
            <a:off x="1604627" y="2070985"/>
            <a:ext cx="2821545" cy="656124"/>
          </a:xfrm>
          <a:custGeom>
            <a:avLst/>
            <a:gdLst>
              <a:gd name="connsiteX0" fmla="*/ 0 w 2815771"/>
              <a:gd name="connsiteY0" fmla="*/ 0 h 638628"/>
              <a:gd name="connsiteX1" fmla="*/ 725714 w 2815771"/>
              <a:gd name="connsiteY1" fmla="*/ 638628 h 638628"/>
              <a:gd name="connsiteX2" fmla="*/ 2815771 w 2815771"/>
              <a:gd name="connsiteY2" fmla="*/ 638628 h 63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771" h="638628">
                <a:moveTo>
                  <a:pt x="0" y="0"/>
                </a:moveTo>
                <a:lnTo>
                  <a:pt x="725714" y="638628"/>
                </a:lnTo>
                <a:lnTo>
                  <a:pt x="2815771" y="638628"/>
                </a:lnTo>
              </a:path>
            </a:pathLst>
          </a:custGeom>
          <a:noFill/>
          <a:ln w="9525" cap="flat" cmpd="sng" algn="ctr">
            <a:solidFill>
              <a:srgbClr val="484547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zh-CN" altLang="en-US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B02FD7BF-6A5F-459E-81A6-415B661C426F}"/>
              </a:ext>
            </a:extLst>
          </p:cNvPr>
          <p:cNvSpPr txBox="1"/>
          <p:nvPr/>
        </p:nvSpPr>
        <p:spPr bwMode="auto">
          <a:xfrm>
            <a:off x="8013862" y="2736148"/>
            <a:ext cx="4004456" cy="1418270"/>
          </a:xfrm>
          <a:prstGeom prst="rect">
            <a:avLst/>
          </a:prstGeom>
          <a:noFill/>
        </p:spPr>
        <p:txBody>
          <a:bodyPr vert="horz" wrap="square" lIns="124395" tIns="62197" rIns="124395" bIns="62197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>
              <a:defRPr/>
            </a:pPr>
            <a:r>
              <a:rPr lang="zh-TW" altLang="en-US" sz="2800" dirty="0"/>
              <a:t>公司的管理高層</a:t>
            </a:r>
            <a:endParaRPr lang="en-US" altLang="zh-TW" sz="2800" dirty="0"/>
          </a:p>
          <a:p>
            <a:pPr algn="ctr" defTabSz="1219170">
              <a:defRPr/>
            </a:pPr>
            <a:r>
              <a:rPr lang="zh-TW" altLang="en-US" sz="2800" dirty="0"/>
              <a:t>出資比率低，</a:t>
            </a:r>
            <a:endParaRPr lang="en-US" altLang="zh-TW" sz="2800" dirty="0"/>
          </a:p>
          <a:p>
            <a:pPr algn="ctr" defTabSz="1219170">
              <a:defRPr/>
            </a:pPr>
            <a:r>
              <a:rPr lang="zh-TW" altLang="en-US" sz="2800" dirty="0"/>
              <a:t>卻掌握過半董事會席次</a:t>
            </a:r>
            <a:endParaRPr lang="zh-CN" altLang="en-US" dirty="0">
              <a:solidFill>
                <a:srgbClr val="48454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B7FCE2-6E65-4D2E-98F9-5201F8862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826735"/>
              </p:ext>
            </p:extLst>
          </p:nvPr>
        </p:nvGraphicFramePr>
        <p:xfrm>
          <a:off x="8294110" y="4680632"/>
          <a:ext cx="2948120" cy="106763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74060">
                  <a:extLst>
                    <a:ext uri="{9D8B030D-6E8A-4147-A177-3AD203B41FA5}">
                      <a16:colId xmlns:a16="http://schemas.microsoft.com/office/drawing/2014/main" val="3817585270"/>
                    </a:ext>
                  </a:extLst>
                </a:gridCol>
                <a:gridCol w="1474060">
                  <a:extLst>
                    <a:ext uri="{9D8B030D-6E8A-4147-A177-3AD203B41FA5}">
                      <a16:colId xmlns:a16="http://schemas.microsoft.com/office/drawing/2014/main" val="3001717351"/>
                    </a:ext>
                  </a:extLst>
                </a:gridCol>
              </a:tblGrid>
              <a:tr h="5338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1998</a:t>
                      </a:r>
                      <a:r>
                        <a:rPr lang="zh-TW" altLang="en-US" sz="2800" dirty="0"/>
                        <a:t>年</a:t>
                      </a:r>
                      <a:endParaRPr lang="zh-TW" altLang="en-US" sz="2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/>
                        <a:t>22%</a:t>
                      </a:r>
                      <a:endParaRPr lang="zh-TW" altLang="en-US" sz="2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49181"/>
                  </a:ext>
                </a:extLst>
              </a:tr>
              <a:tr h="53381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/>
                        <a:t>2004</a:t>
                      </a:r>
                      <a:r>
                        <a:rPr lang="zh-TW" altLang="en-US" sz="2800" kern="1200" dirty="0"/>
                        <a:t>年</a:t>
                      </a:r>
                      <a:endParaRPr lang="zh-TW" altLang="en-US" sz="2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/>
                        <a:t>7.8%</a:t>
                      </a:r>
                      <a:endParaRPr lang="zh-TW" altLang="en-US" sz="2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68680"/>
                  </a:ext>
                </a:extLst>
              </a:tr>
            </a:tbl>
          </a:graphicData>
        </a:graphic>
      </p:graphicFrame>
      <p:grpSp>
        <p:nvGrpSpPr>
          <p:cNvPr id="33" name="组合 6">
            <a:extLst>
              <a:ext uri="{FF2B5EF4-FFF2-40B4-BE49-F238E27FC236}">
                <a16:creationId xmlns:a16="http://schemas.microsoft.com/office/drawing/2014/main" id="{072CB62C-3AC6-4CF2-99F3-79B478CE87AD}"/>
              </a:ext>
            </a:extLst>
          </p:cNvPr>
          <p:cNvGrpSpPr/>
          <p:nvPr/>
        </p:nvGrpSpPr>
        <p:grpSpPr>
          <a:xfrm>
            <a:off x="815149" y="3848494"/>
            <a:ext cx="1827191" cy="2567743"/>
            <a:chOff x="900112" y="1241425"/>
            <a:chExt cx="1525587" cy="2143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任意多边形 7">
              <a:extLst>
                <a:ext uri="{FF2B5EF4-FFF2-40B4-BE49-F238E27FC236}">
                  <a16:creationId xmlns:a16="http://schemas.microsoft.com/office/drawing/2014/main" id="{37706646-D405-49F6-86ED-20521465EAA0}"/>
                </a:ext>
              </a:extLst>
            </p:cNvPr>
            <p:cNvSpPr/>
            <p:nvPr/>
          </p:nvSpPr>
          <p:spPr>
            <a:xfrm>
              <a:off x="900112" y="1855787"/>
              <a:ext cx="1525587" cy="1528763"/>
            </a:xfrm>
            <a:custGeom>
              <a:avLst/>
              <a:gdLst>
                <a:gd name="connsiteX0" fmla="*/ 1060266 w 2116873"/>
                <a:gd name="connsiteY0" fmla="*/ 0 h 2120501"/>
                <a:gd name="connsiteX1" fmla="*/ 1060718 w 2116873"/>
                <a:gd name="connsiteY1" fmla="*/ 476 h 2120501"/>
                <a:gd name="connsiteX2" fmla="*/ 1060912 w 2116873"/>
                <a:gd name="connsiteY2" fmla="*/ 292 h 2120501"/>
                <a:gd name="connsiteX3" fmla="*/ 1060911 w 2116873"/>
                <a:gd name="connsiteY3" fmla="*/ 679 h 2120501"/>
                <a:gd name="connsiteX4" fmla="*/ 2116873 w 2116873"/>
                <a:gd name="connsiteY4" fmla="*/ 1113524 h 2120501"/>
                <a:gd name="connsiteX5" fmla="*/ 1056610 w 2116873"/>
                <a:gd name="connsiteY5" fmla="*/ 2119593 h 2120501"/>
                <a:gd name="connsiteX6" fmla="*/ 1056608 w 2116873"/>
                <a:gd name="connsiteY6" fmla="*/ 2120501 h 2120501"/>
                <a:gd name="connsiteX7" fmla="*/ 1056156 w 2116873"/>
                <a:gd name="connsiteY7" fmla="*/ 2120024 h 2120501"/>
                <a:gd name="connsiteX8" fmla="*/ 1055962 w 2116873"/>
                <a:gd name="connsiteY8" fmla="*/ 2120208 h 2120501"/>
                <a:gd name="connsiteX9" fmla="*/ 1055962 w 2116873"/>
                <a:gd name="connsiteY9" fmla="*/ 2119820 h 2120501"/>
                <a:gd name="connsiteX10" fmla="*/ 0 w 2116873"/>
                <a:gd name="connsiteY10" fmla="*/ 1006976 h 2120501"/>
                <a:gd name="connsiteX11" fmla="*/ 1060264 w 2116873"/>
                <a:gd name="connsiteY11" fmla="*/ 907 h 212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6873" h="2120501">
                  <a:moveTo>
                    <a:pt x="1060266" y="0"/>
                  </a:moveTo>
                  <a:lnTo>
                    <a:pt x="1060718" y="476"/>
                  </a:lnTo>
                  <a:lnTo>
                    <a:pt x="1060912" y="292"/>
                  </a:lnTo>
                  <a:lnTo>
                    <a:pt x="1060911" y="679"/>
                  </a:lnTo>
                  <a:lnTo>
                    <a:pt x="2116873" y="1113524"/>
                  </a:lnTo>
                  <a:lnTo>
                    <a:pt x="1056610" y="2119593"/>
                  </a:lnTo>
                  <a:lnTo>
                    <a:pt x="1056608" y="2120501"/>
                  </a:lnTo>
                  <a:lnTo>
                    <a:pt x="1056156" y="2120024"/>
                  </a:lnTo>
                  <a:lnTo>
                    <a:pt x="1055962" y="2120208"/>
                  </a:lnTo>
                  <a:lnTo>
                    <a:pt x="1055962" y="2119820"/>
                  </a:lnTo>
                  <a:lnTo>
                    <a:pt x="0" y="1006976"/>
                  </a:lnTo>
                  <a:lnTo>
                    <a:pt x="1060264" y="907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defTabSz="1218870">
                <a:defRPr/>
              </a:pPr>
              <a:r>
                <a:rPr lang="zh-TW" altLang="en-US" sz="28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財務面</a:t>
              </a:r>
              <a:endParaRPr lang="zh-CN" altLang="en-US" sz="28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8">
              <a:extLst>
                <a:ext uri="{FF2B5EF4-FFF2-40B4-BE49-F238E27FC236}">
                  <a16:creationId xmlns:a16="http://schemas.microsoft.com/office/drawing/2014/main" id="{D8850202-9D57-4B9D-AEC5-B866051242AB}"/>
                </a:ext>
              </a:extLst>
            </p:cNvPr>
            <p:cNvSpPr/>
            <p:nvPr/>
          </p:nvSpPr>
          <p:spPr>
            <a:xfrm>
              <a:off x="1566863" y="1839912"/>
              <a:ext cx="192087" cy="192088"/>
            </a:xfrm>
            <a:prstGeom prst="ellipse">
              <a:avLst/>
            </a:prstGeom>
            <a:solidFill>
              <a:sysClr val="window" lastClr="FFFFFF"/>
            </a:solidFill>
            <a:ln w="508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1218870">
                <a:defRPr/>
              </a:pPr>
              <a:endParaRPr lang="zh-CN" altLang="en-US" sz="19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5" name="任意多边形 9">
              <a:extLst>
                <a:ext uri="{FF2B5EF4-FFF2-40B4-BE49-F238E27FC236}">
                  <a16:creationId xmlns:a16="http://schemas.microsoft.com/office/drawing/2014/main" id="{4C1315AC-6A54-47CC-9E9C-C9BC82B87486}"/>
                </a:ext>
              </a:extLst>
            </p:cNvPr>
            <p:cNvSpPr/>
            <p:nvPr/>
          </p:nvSpPr>
          <p:spPr>
            <a:xfrm>
              <a:off x="1554163" y="1323975"/>
              <a:ext cx="173037" cy="531812"/>
            </a:xfrm>
            <a:custGeom>
              <a:avLst/>
              <a:gdLst>
                <a:gd name="connsiteX0" fmla="*/ 203943 w 390954"/>
                <a:gd name="connsiteY0" fmla="*/ 1241393 h 1241393"/>
                <a:gd name="connsiteX1" fmla="*/ 4651 w 390954"/>
                <a:gd name="connsiteY1" fmla="*/ 174593 h 1241393"/>
                <a:gd name="connsiteX2" fmla="*/ 379789 w 390954"/>
                <a:gd name="connsiteY2" fmla="*/ 104255 h 1241393"/>
                <a:gd name="connsiteX3" fmla="*/ 297728 w 390954"/>
                <a:gd name="connsiteY3" fmla="*/ 1206224 h 1241393"/>
                <a:gd name="connsiteX0" fmla="*/ 193176 w 391910"/>
                <a:gd name="connsiteY0" fmla="*/ 1167549 h 1202719"/>
                <a:gd name="connsiteX1" fmla="*/ 5607 w 391910"/>
                <a:gd name="connsiteY1" fmla="*/ 171088 h 1202719"/>
                <a:gd name="connsiteX2" fmla="*/ 380745 w 391910"/>
                <a:gd name="connsiteY2" fmla="*/ 100750 h 1202719"/>
                <a:gd name="connsiteX3" fmla="*/ 298684 w 391910"/>
                <a:gd name="connsiteY3" fmla="*/ 1202719 h 120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910" h="1202719">
                  <a:moveTo>
                    <a:pt x="193176" y="1167549"/>
                  </a:moveTo>
                  <a:cubicBezTo>
                    <a:pt x="78876" y="728910"/>
                    <a:pt x="-25654" y="348888"/>
                    <a:pt x="5607" y="171088"/>
                  </a:cubicBezTo>
                  <a:cubicBezTo>
                    <a:pt x="36868" y="-6712"/>
                    <a:pt x="331899" y="-71188"/>
                    <a:pt x="380745" y="100750"/>
                  </a:cubicBezTo>
                  <a:cubicBezTo>
                    <a:pt x="429591" y="272688"/>
                    <a:pt x="302592" y="1022965"/>
                    <a:pt x="298684" y="1202719"/>
                  </a:cubicBezTo>
                </a:path>
              </a:pathLst>
            </a:custGeom>
            <a:noFill/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1218870">
                <a:defRPr/>
              </a:pPr>
              <a:endParaRPr lang="zh-CN" altLang="en-US" sz="19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46" name="椭圆 10">
              <a:extLst>
                <a:ext uri="{FF2B5EF4-FFF2-40B4-BE49-F238E27FC236}">
                  <a16:creationId xmlns:a16="http://schemas.microsoft.com/office/drawing/2014/main" id="{A7B53383-3DE2-4D41-95AD-5A68C2A381A7}"/>
                </a:ext>
              </a:extLst>
            </p:cNvPr>
            <p:cNvSpPr/>
            <p:nvPr/>
          </p:nvSpPr>
          <p:spPr>
            <a:xfrm>
              <a:off x="1557338" y="1241425"/>
              <a:ext cx="163512" cy="16351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68580" tIns="34290" rIns="68580" bIns="34290" anchor="ctr"/>
            <a:lstStyle/>
            <a:p>
              <a:pPr algn="ctr" defTabSz="1218870">
                <a:defRPr/>
              </a:pPr>
              <a:endParaRPr lang="zh-CN" altLang="en-US" sz="1900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47" name="TextBox 62">
            <a:extLst>
              <a:ext uri="{FF2B5EF4-FFF2-40B4-BE49-F238E27FC236}">
                <a16:creationId xmlns:a16="http://schemas.microsoft.com/office/drawing/2014/main" id="{BAD2B1D0-16B4-47F0-A681-1F7B56D0F3F9}"/>
              </a:ext>
            </a:extLst>
          </p:cNvPr>
          <p:cNvSpPr txBox="1"/>
          <p:nvPr/>
        </p:nvSpPr>
        <p:spPr>
          <a:xfrm>
            <a:off x="2449475" y="4965650"/>
            <a:ext cx="3589141" cy="1185503"/>
          </a:xfrm>
          <a:prstGeom prst="rect">
            <a:avLst/>
          </a:prstGeom>
          <a:noFill/>
        </p:spPr>
        <p:txBody>
          <a:bodyPr wrap="square" lIns="121718" tIns="60858" rIns="121718" bIns="60858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TW" altLang="en-US" sz="2800" dirty="0"/>
              <a:t>財務主管經常辭職</a:t>
            </a:r>
            <a:endParaRPr lang="en-US" altLang="zh-TW" sz="2800" dirty="0"/>
          </a:p>
          <a:p>
            <a:pPr algn="ctr">
              <a:lnSpc>
                <a:spcPct val="130000"/>
              </a:lnSpc>
              <a:defRPr/>
            </a:pPr>
            <a:r>
              <a:rPr lang="zh-TW" altLang="en-US" sz="2800" dirty="0"/>
              <a:t>或經常更換會計師</a:t>
            </a:r>
            <a:endParaRPr lang="en-US" altLang="zh-CN" sz="2800" dirty="0"/>
          </a:p>
        </p:txBody>
      </p:sp>
      <p:graphicFrame>
        <p:nvGraphicFramePr>
          <p:cNvPr id="44" name="表格 43">
            <a:extLst>
              <a:ext uri="{FF2B5EF4-FFF2-40B4-BE49-F238E27FC236}">
                <a16:creationId xmlns:a16="http://schemas.microsoft.com/office/drawing/2014/main" id="{07921784-F619-4E66-976E-BF4005679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194620"/>
              </p:ext>
            </p:extLst>
          </p:nvPr>
        </p:nvGraphicFramePr>
        <p:xfrm>
          <a:off x="539632" y="2420484"/>
          <a:ext cx="3148764" cy="106763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74382">
                  <a:extLst>
                    <a:ext uri="{9D8B030D-6E8A-4147-A177-3AD203B41FA5}">
                      <a16:colId xmlns:a16="http://schemas.microsoft.com/office/drawing/2014/main" val="3817585270"/>
                    </a:ext>
                  </a:extLst>
                </a:gridCol>
                <a:gridCol w="1574382">
                  <a:extLst>
                    <a:ext uri="{9D8B030D-6E8A-4147-A177-3AD203B41FA5}">
                      <a16:colId xmlns:a16="http://schemas.microsoft.com/office/drawing/2014/main" val="3001717351"/>
                    </a:ext>
                  </a:extLst>
                </a:gridCol>
              </a:tblGrid>
              <a:tr h="5338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1998</a:t>
                      </a:r>
                      <a:r>
                        <a:rPr lang="zh-TW" altLang="en-US" sz="2800" dirty="0"/>
                        <a:t>年</a:t>
                      </a:r>
                      <a:endParaRPr lang="zh-TW" altLang="en-US" sz="2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5/9</a:t>
                      </a:r>
                      <a:r>
                        <a:rPr lang="zh-TW" altLang="en-US" sz="2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席次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049181"/>
                  </a:ext>
                </a:extLst>
              </a:tr>
              <a:tr h="53381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kern="1200" dirty="0"/>
                        <a:t>2004</a:t>
                      </a:r>
                      <a:r>
                        <a:rPr lang="zh-TW" altLang="en-US" sz="2800" kern="1200" dirty="0"/>
                        <a:t>年</a:t>
                      </a:r>
                      <a:endParaRPr lang="zh-TW" altLang="en-US" sz="2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5/5</a:t>
                      </a:r>
                      <a:r>
                        <a:rPr lang="zh-TW" altLang="en-US" sz="2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席次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768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6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65570" y="2425138"/>
            <a:ext cx="1493335" cy="1600426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Capture it" panose="02000500000000000000" pitchFamily="2" charset="0"/>
              </a:rPr>
              <a:t>05</a:t>
            </a:r>
            <a:endParaRPr lang="zh-CN" altLang="en-US" sz="9600" dirty="0">
              <a:solidFill>
                <a:schemeClr val="bg1"/>
              </a:solidFill>
              <a:latin typeface="Capture it" panose="02000500000000000000" pitchFamily="2" charset="0"/>
            </a:endParaRPr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 flipH="1">
            <a:off x="3967353" y="2014442"/>
            <a:ext cx="1269585" cy="25415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34048" y="2655958"/>
            <a:ext cx="6624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結論看法</a:t>
            </a:r>
            <a:endParaRPr lang="zh-CN" altLang="en-US" sz="6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8120" y="1913950"/>
            <a:ext cx="6624272" cy="29048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7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7" name="Group 3"/>
          <p:cNvGrpSpPr/>
          <p:nvPr/>
        </p:nvGrpSpPr>
        <p:grpSpPr>
          <a:xfrm>
            <a:off x="1136117" y="1160162"/>
            <a:ext cx="3506894" cy="5181688"/>
            <a:chOff x="1912729" y="1458758"/>
            <a:chExt cx="3510756" cy="51873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Group 4"/>
            <p:cNvGrpSpPr/>
            <p:nvPr/>
          </p:nvGrpSpPr>
          <p:grpSpPr>
            <a:xfrm>
              <a:off x="1972256" y="1458758"/>
              <a:ext cx="292103" cy="5187394"/>
              <a:chOff x="1374772" y="1213680"/>
              <a:chExt cx="274322" cy="5187394"/>
            </a:xfrm>
          </p:grpSpPr>
          <p:sp>
            <p:nvSpPr>
              <p:cNvPr id="30" name="Pentagon 21"/>
              <p:cNvSpPr/>
              <p:nvPr/>
            </p:nvSpPr>
            <p:spPr>
              <a:xfrm rot="5400000">
                <a:off x="1103752" y="5857228"/>
                <a:ext cx="814866" cy="272825"/>
              </a:xfrm>
              <a:prstGeom prst="homePlate">
                <a:avLst>
                  <a:gd name="adj" fmla="val 281623"/>
                </a:avLst>
              </a:prstGeom>
              <a:gradFill flip="none" rotWithShape="1">
                <a:gsLst>
                  <a:gs pos="100000">
                    <a:srgbClr val="B88954"/>
                  </a:gs>
                  <a:gs pos="0">
                    <a:srgbClr val="E1C9AF"/>
                  </a:gs>
                </a:gsLst>
                <a:lin ang="54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Rectangle 5"/>
              <p:cNvSpPr/>
              <p:nvPr/>
            </p:nvSpPr>
            <p:spPr>
              <a:xfrm>
                <a:off x="1374774" y="2007666"/>
                <a:ext cx="273845" cy="3776859"/>
              </a:xfrm>
              <a:custGeom>
                <a:avLst/>
                <a:gdLst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0 w 272825"/>
                  <a:gd name="connsiteY4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0 w 272825"/>
                  <a:gd name="connsiteY3" fmla="*/ 3776662 h 3776662"/>
                  <a:gd name="connsiteX4" fmla="*/ 1 w 272825"/>
                  <a:gd name="connsiteY4" fmla="*/ 3609974 h 3776662"/>
                  <a:gd name="connsiteX5" fmla="*/ 0 w 272825"/>
                  <a:gd name="connsiteY5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57151 w 272825"/>
                  <a:gd name="connsiteY3" fmla="*/ 3776661 h 3776662"/>
                  <a:gd name="connsiteX4" fmla="*/ 0 w 272825"/>
                  <a:gd name="connsiteY4" fmla="*/ 3776662 h 3776662"/>
                  <a:gd name="connsiteX5" fmla="*/ 1 w 272825"/>
                  <a:gd name="connsiteY5" fmla="*/ 3609974 h 3776662"/>
                  <a:gd name="connsiteX6" fmla="*/ 0 w 272825"/>
                  <a:gd name="connsiteY6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57151 w 272825"/>
                  <a:gd name="connsiteY4" fmla="*/ 3776661 h 3776662"/>
                  <a:gd name="connsiteX5" fmla="*/ 0 w 272825"/>
                  <a:gd name="connsiteY5" fmla="*/ 3776662 h 3776662"/>
                  <a:gd name="connsiteX6" fmla="*/ 1 w 272825"/>
                  <a:gd name="connsiteY6" fmla="*/ 3609974 h 3776662"/>
                  <a:gd name="connsiteX7" fmla="*/ 0 w 272825"/>
                  <a:gd name="connsiteY7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166689 w 272825"/>
                  <a:gd name="connsiteY3" fmla="*/ 3776661 h 3776662"/>
                  <a:gd name="connsiteX4" fmla="*/ 107157 w 272825"/>
                  <a:gd name="connsiteY4" fmla="*/ 3774280 h 3776662"/>
                  <a:gd name="connsiteX5" fmla="*/ 57151 w 272825"/>
                  <a:gd name="connsiteY5" fmla="*/ 3776661 h 3776662"/>
                  <a:gd name="connsiteX6" fmla="*/ 0 w 272825"/>
                  <a:gd name="connsiteY6" fmla="*/ 3776662 h 3776662"/>
                  <a:gd name="connsiteX7" fmla="*/ 1 w 272825"/>
                  <a:gd name="connsiteY7" fmla="*/ 3609974 h 3776662"/>
                  <a:gd name="connsiteX8" fmla="*/ 0 w 272825"/>
                  <a:gd name="connsiteY8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21457 w 272825"/>
                  <a:gd name="connsiteY3" fmla="*/ 3774280 h 3776662"/>
                  <a:gd name="connsiteX4" fmla="*/ 166689 w 272825"/>
                  <a:gd name="connsiteY4" fmla="*/ 3776661 h 3776662"/>
                  <a:gd name="connsiteX5" fmla="*/ 107157 w 272825"/>
                  <a:gd name="connsiteY5" fmla="*/ 3774280 h 3776662"/>
                  <a:gd name="connsiteX6" fmla="*/ 57151 w 272825"/>
                  <a:gd name="connsiteY6" fmla="*/ 3776661 h 3776662"/>
                  <a:gd name="connsiteX7" fmla="*/ 0 w 272825"/>
                  <a:gd name="connsiteY7" fmla="*/ 3776662 h 3776662"/>
                  <a:gd name="connsiteX8" fmla="*/ 1 w 272825"/>
                  <a:gd name="connsiteY8" fmla="*/ 3609974 h 3776662"/>
                  <a:gd name="connsiteX9" fmla="*/ 0 w 272825"/>
                  <a:gd name="connsiteY9" fmla="*/ 0 h 3776662"/>
                  <a:gd name="connsiteX0" fmla="*/ 0 w 272825"/>
                  <a:gd name="connsiteY0" fmla="*/ 0 h 3776662"/>
                  <a:gd name="connsiteX1" fmla="*/ 272825 w 272825"/>
                  <a:gd name="connsiteY1" fmla="*/ 0 h 3776662"/>
                  <a:gd name="connsiteX2" fmla="*/ 272825 w 272825"/>
                  <a:gd name="connsiteY2" fmla="*/ 3776662 h 3776662"/>
                  <a:gd name="connsiteX3" fmla="*/ 252414 w 272825"/>
                  <a:gd name="connsiteY3" fmla="*/ 3776661 h 3776662"/>
                  <a:gd name="connsiteX4" fmla="*/ 221457 w 272825"/>
                  <a:gd name="connsiteY4" fmla="*/ 3774280 h 3776662"/>
                  <a:gd name="connsiteX5" fmla="*/ 166689 w 272825"/>
                  <a:gd name="connsiteY5" fmla="*/ 3776661 h 3776662"/>
                  <a:gd name="connsiteX6" fmla="*/ 107157 w 272825"/>
                  <a:gd name="connsiteY6" fmla="*/ 3774280 h 3776662"/>
                  <a:gd name="connsiteX7" fmla="*/ 57151 w 272825"/>
                  <a:gd name="connsiteY7" fmla="*/ 3776661 h 3776662"/>
                  <a:gd name="connsiteX8" fmla="*/ 0 w 272825"/>
                  <a:gd name="connsiteY8" fmla="*/ 3776662 h 3776662"/>
                  <a:gd name="connsiteX9" fmla="*/ 1 w 272825"/>
                  <a:gd name="connsiteY9" fmla="*/ 3609974 h 3776662"/>
                  <a:gd name="connsiteX10" fmla="*/ 0 w 272825"/>
                  <a:gd name="connsiteY10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72825 w 273845"/>
                  <a:gd name="connsiteY3" fmla="*/ 3776662 h 3776662"/>
                  <a:gd name="connsiteX4" fmla="*/ 252414 w 273845"/>
                  <a:gd name="connsiteY4" fmla="*/ 3776661 h 3776662"/>
                  <a:gd name="connsiteX5" fmla="*/ 221457 w 273845"/>
                  <a:gd name="connsiteY5" fmla="*/ 3774280 h 3776662"/>
                  <a:gd name="connsiteX6" fmla="*/ 166689 w 273845"/>
                  <a:gd name="connsiteY6" fmla="*/ 3776661 h 3776662"/>
                  <a:gd name="connsiteX7" fmla="*/ 107157 w 273845"/>
                  <a:gd name="connsiteY7" fmla="*/ 3774280 h 3776662"/>
                  <a:gd name="connsiteX8" fmla="*/ 57151 w 273845"/>
                  <a:gd name="connsiteY8" fmla="*/ 3776661 h 3776662"/>
                  <a:gd name="connsiteX9" fmla="*/ 0 w 273845"/>
                  <a:gd name="connsiteY9" fmla="*/ 3776662 h 3776662"/>
                  <a:gd name="connsiteX10" fmla="*/ 1 w 273845"/>
                  <a:gd name="connsiteY10" fmla="*/ 3609974 h 3776662"/>
                  <a:gd name="connsiteX11" fmla="*/ 0 w 273845"/>
                  <a:gd name="connsiteY11" fmla="*/ 0 h 3776662"/>
                  <a:gd name="connsiteX0" fmla="*/ 0 w 273845"/>
                  <a:gd name="connsiteY0" fmla="*/ 0 h 3776662"/>
                  <a:gd name="connsiteX1" fmla="*/ 272825 w 273845"/>
                  <a:gd name="connsiteY1" fmla="*/ 0 h 3776662"/>
                  <a:gd name="connsiteX2" fmla="*/ 273845 w 273845"/>
                  <a:gd name="connsiteY2" fmla="*/ 3581399 h 3776662"/>
                  <a:gd name="connsiteX3" fmla="*/ 252414 w 273845"/>
                  <a:gd name="connsiteY3" fmla="*/ 3776661 h 3776662"/>
                  <a:gd name="connsiteX4" fmla="*/ 221457 w 273845"/>
                  <a:gd name="connsiteY4" fmla="*/ 3774280 h 3776662"/>
                  <a:gd name="connsiteX5" fmla="*/ 166689 w 273845"/>
                  <a:gd name="connsiteY5" fmla="*/ 3776661 h 3776662"/>
                  <a:gd name="connsiteX6" fmla="*/ 107157 w 273845"/>
                  <a:gd name="connsiteY6" fmla="*/ 3774280 h 3776662"/>
                  <a:gd name="connsiteX7" fmla="*/ 57151 w 273845"/>
                  <a:gd name="connsiteY7" fmla="*/ 3776661 h 3776662"/>
                  <a:gd name="connsiteX8" fmla="*/ 0 w 273845"/>
                  <a:gd name="connsiteY8" fmla="*/ 3776662 h 3776662"/>
                  <a:gd name="connsiteX9" fmla="*/ 1 w 273845"/>
                  <a:gd name="connsiteY9" fmla="*/ 3609974 h 3776662"/>
                  <a:gd name="connsiteX10" fmla="*/ 0 w 273845"/>
                  <a:gd name="connsiteY10" fmla="*/ 0 h 3776662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7157 w 273845"/>
                  <a:gd name="connsiteY6" fmla="*/ 3774280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76661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1457 w 273845"/>
                  <a:gd name="connsiteY4" fmla="*/ 3774280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2414 w 273845"/>
                  <a:gd name="connsiteY3" fmla="*/ 3776661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50032 w 273845"/>
                  <a:gd name="connsiteY3" fmla="*/ 3695699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661"/>
                  <a:gd name="connsiteX1" fmla="*/ 272825 w 273845"/>
                  <a:gd name="connsiteY1" fmla="*/ 0 h 3776661"/>
                  <a:gd name="connsiteX2" fmla="*/ 273845 w 273845"/>
                  <a:gd name="connsiteY2" fmla="*/ 3581399 h 3776661"/>
                  <a:gd name="connsiteX3" fmla="*/ 247651 w 273845"/>
                  <a:gd name="connsiteY3" fmla="*/ 3702843 h 3776661"/>
                  <a:gd name="connsiteX4" fmla="*/ 228601 w 273845"/>
                  <a:gd name="connsiteY4" fmla="*/ 3629023 h 3776661"/>
                  <a:gd name="connsiteX5" fmla="*/ 166689 w 273845"/>
                  <a:gd name="connsiteY5" fmla="*/ 3776661 h 3776661"/>
                  <a:gd name="connsiteX6" fmla="*/ 104776 w 273845"/>
                  <a:gd name="connsiteY6" fmla="*/ 3664743 h 3776661"/>
                  <a:gd name="connsiteX7" fmla="*/ 57151 w 273845"/>
                  <a:gd name="connsiteY7" fmla="*/ 3750467 h 3776661"/>
                  <a:gd name="connsiteX8" fmla="*/ 1 w 273845"/>
                  <a:gd name="connsiteY8" fmla="*/ 3609974 h 3776661"/>
                  <a:gd name="connsiteX9" fmla="*/ 0 w 273845"/>
                  <a:gd name="connsiteY9" fmla="*/ 0 h 3776661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87"/>
                  <a:gd name="connsiteX1" fmla="*/ 272825 w 273845"/>
                  <a:gd name="connsiteY1" fmla="*/ 0 h 3776887"/>
                  <a:gd name="connsiteX2" fmla="*/ 273845 w 273845"/>
                  <a:gd name="connsiteY2" fmla="*/ 3581399 h 3776887"/>
                  <a:gd name="connsiteX3" fmla="*/ 247651 w 273845"/>
                  <a:gd name="connsiteY3" fmla="*/ 3702843 h 3776887"/>
                  <a:gd name="connsiteX4" fmla="*/ 228601 w 273845"/>
                  <a:gd name="connsiteY4" fmla="*/ 3629023 h 3776887"/>
                  <a:gd name="connsiteX5" fmla="*/ 166689 w 273845"/>
                  <a:gd name="connsiteY5" fmla="*/ 3776661 h 3776887"/>
                  <a:gd name="connsiteX6" fmla="*/ 104776 w 273845"/>
                  <a:gd name="connsiteY6" fmla="*/ 3664743 h 3776887"/>
                  <a:gd name="connsiteX7" fmla="*/ 57151 w 273845"/>
                  <a:gd name="connsiteY7" fmla="*/ 3750467 h 3776887"/>
                  <a:gd name="connsiteX8" fmla="*/ 1 w 273845"/>
                  <a:gd name="connsiteY8" fmla="*/ 3609974 h 3776887"/>
                  <a:gd name="connsiteX9" fmla="*/ 0 w 273845"/>
                  <a:gd name="connsiteY9" fmla="*/ 0 h 3776887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94"/>
                  <a:gd name="connsiteY0" fmla="*/ 0 h 3776859"/>
                  <a:gd name="connsiteX1" fmla="*/ 272825 w 273894"/>
                  <a:gd name="connsiteY1" fmla="*/ 0 h 3776859"/>
                  <a:gd name="connsiteX2" fmla="*/ 273845 w 273894"/>
                  <a:gd name="connsiteY2" fmla="*/ 3581399 h 3776859"/>
                  <a:gd name="connsiteX3" fmla="*/ 247651 w 273894"/>
                  <a:gd name="connsiteY3" fmla="*/ 3702843 h 3776859"/>
                  <a:gd name="connsiteX4" fmla="*/ 223839 w 273894"/>
                  <a:gd name="connsiteY4" fmla="*/ 3631404 h 3776859"/>
                  <a:gd name="connsiteX5" fmla="*/ 166689 w 273894"/>
                  <a:gd name="connsiteY5" fmla="*/ 3776661 h 3776859"/>
                  <a:gd name="connsiteX6" fmla="*/ 104776 w 273894"/>
                  <a:gd name="connsiteY6" fmla="*/ 3664743 h 3776859"/>
                  <a:gd name="connsiteX7" fmla="*/ 57151 w 273894"/>
                  <a:gd name="connsiteY7" fmla="*/ 3750467 h 3776859"/>
                  <a:gd name="connsiteX8" fmla="*/ 1 w 273894"/>
                  <a:gd name="connsiteY8" fmla="*/ 3609974 h 3776859"/>
                  <a:gd name="connsiteX9" fmla="*/ 0 w 273894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7651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52414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  <a:gd name="connsiteX0" fmla="*/ 0 w 273845"/>
                  <a:gd name="connsiteY0" fmla="*/ 0 h 3776859"/>
                  <a:gd name="connsiteX1" fmla="*/ 272825 w 273845"/>
                  <a:gd name="connsiteY1" fmla="*/ 0 h 3776859"/>
                  <a:gd name="connsiteX2" fmla="*/ 273845 w 273845"/>
                  <a:gd name="connsiteY2" fmla="*/ 3581399 h 3776859"/>
                  <a:gd name="connsiteX3" fmla="*/ 245270 w 273845"/>
                  <a:gd name="connsiteY3" fmla="*/ 3702843 h 3776859"/>
                  <a:gd name="connsiteX4" fmla="*/ 223839 w 273845"/>
                  <a:gd name="connsiteY4" fmla="*/ 3631404 h 3776859"/>
                  <a:gd name="connsiteX5" fmla="*/ 166689 w 273845"/>
                  <a:gd name="connsiteY5" fmla="*/ 3776661 h 3776859"/>
                  <a:gd name="connsiteX6" fmla="*/ 104776 w 273845"/>
                  <a:gd name="connsiteY6" fmla="*/ 3664743 h 3776859"/>
                  <a:gd name="connsiteX7" fmla="*/ 57151 w 273845"/>
                  <a:gd name="connsiteY7" fmla="*/ 3750467 h 3776859"/>
                  <a:gd name="connsiteX8" fmla="*/ 1 w 273845"/>
                  <a:gd name="connsiteY8" fmla="*/ 3609974 h 3776859"/>
                  <a:gd name="connsiteX9" fmla="*/ 0 w 273845"/>
                  <a:gd name="connsiteY9" fmla="*/ 0 h 377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3845" h="3776859">
                    <a:moveTo>
                      <a:pt x="0" y="0"/>
                    </a:moveTo>
                    <a:lnTo>
                      <a:pt x="272825" y="0"/>
                    </a:lnTo>
                    <a:lnTo>
                      <a:pt x="273845" y="3581399"/>
                    </a:lnTo>
                    <a:cubicBezTo>
                      <a:pt x="269876" y="3659980"/>
                      <a:pt x="258763" y="3688555"/>
                      <a:pt x="245270" y="3702843"/>
                    </a:cubicBezTo>
                    <a:cubicBezTo>
                      <a:pt x="228204" y="3675061"/>
                      <a:pt x="236936" y="3619101"/>
                      <a:pt x="223839" y="3631404"/>
                    </a:cubicBezTo>
                    <a:cubicBezTo>
                      <a:pt x="210742" y="3643707"/>
                      <a:pt x="186533" y="3771105"/>
                      <a:pt x="166689" y="3776661"/>
                    </a:cubicBezTo>
                    <a:cubicBezTo>
                      <a:pt x="146845" y="3782217"/>
                      <a:pt x="123032" y="3669109"/>
                      <a:pt x="104776" y="3664743"/>
                    </a:cubicBezTo>
                    <a:cubicBezTo>
                      <a:pt x="86520" y="3660377"/>
                      <a:pt x="74614" y="3759595"/>
                      <a:pt x="57151" y="3750467"/>
                    </a:cubicBezTo>
                    <a:cubicBezTo>
                      <a:pt x="28576" y="3725068"/>
                      <a:pt x="9527" y="3661568"/>
                      <a:pt x="1" y="3609974"/>
                    </a:cubicBezTo>
                    <a:cubicBezTo>
                      <a:pt x="1" y="2406649"/>
                      <a:pt x="0" y="1203325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83000">
                    <a:schemeClr val="tx2"/>
                  </a:gs>
                  <a:gs pos="82000">
                    <a:schemeClr val="tx2"/>
                  </a:gs>
                  <a:gs pos="34000">
                    <a:schemeClr val="tx2">
                      <a:lumMod val="75000"/>
                    </a:schemeClr>
                  </a:gs>
                  <a:gs pos="0">
                    <a:schemeClr val="tx2"/>
                  </a:gs>
                  <a:gs pos="38000">
                    <a:schemeClr val="tx2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Rectangle 23"/>
              <p:cNvSpPr/>
              <p:nvPr/>
            </p:nvSpPr>
            <p:spPr>
              <a:xfrm>
                <a:off x="1374774" y="1417118"/>
                <a:ext cx="272825" cy="59055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27000">
                    <a:srgbClr val="F2F2F2">
                      <a:lumMod val="0"/>
                      <a:lumOff val="100000"/>
                    </a:srgbClr>
                  </a:gs>
                  <a:gs pos="100000">
                    <a:schemeClr val="bg1">
                      <a:lumMod val="50000"/>
                    </a:schemeClr>
                  </a:gs>
                </a:gsLst>
                <a:lin ang="10800000" scaled="1"/>
                <a:tileRect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Rectangle 24"/>
              <p:cNvSpPr/>
              <p:nvPr/>
            </p:nvSpPr>
            <p:spPr>
              <a:xfrm>
                <a:off x="1404710" y="1213680"/>
                <a:ext cx="212954" cy="203438"/>
              </a:xfrm>
              <a:prstGeom prst="rect">
                <a:avLst/>
              </a:prstGeom>
              <a:solidFill>
                <a:schemeClr val="tx2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25"/>
              <p:cNvSpPr/>
              <p:nvPr/>
            </p:nvSpPr>
            <p:spPr>
              <a:xfrm rot="5400000">
                <a:off x="1396885" y="6250198"/>
                <a:ext cx="228600" cy="73152"/>
              </a:xfrm>
              <a:custGeom>
                <a:avLst/>
                <a:gdLst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  <a:gd name="connsiteX0" fmla="*/ 0 w 226544"/>
                  <a:gd name="connsiteY0" fmla="*/ 35306 h 70612"/>
                  <a:gd name="connsiteX1" fmla="*/ 27685 w 226544"/>
                  <a:gd name="connsiteY1" fmla="*/ 0 h 70612"/>
                  <a:gd name="connsiteX2" fmla="*/ 226544 w 226544"/>
                  <a:gd name="connsiteY2" fmla="*/ 35306 h 70612"/>
                  <a:gd name="connsiteX3" fmla="*/ 27685 w 226544"/>
                  <a:gd name="connsiteY3" fmla="*/ 70612 h 70612"/>
                  <a:gd name="connsiteX4" fmla="*/ 0 w 226544"/>
                  <a:gd name="connsiteY4" fmla="*/ 35306 h 70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4" h="70612">
                    <a:moveTo>
                      <a:pt x="0" y="35306"/>
                    </a:moveTo>
                    <a:cubicBezTo>
                      <a:pt x="1521" y="15316"/>
                      <a:pt x="12805" y="4576"/>
                      <a:pt x="27685" y="0"/>
                    </a:cubicBezTo>
                    <a:lnTo>
                      <a:pt x="226544" y="35306"/>
                    </a:lnTo>
                    <a:lnTo>
                      <a:pt x="27685" y="70612"/>
                    </a:lnTo>
                    <a:cubicBezTo>
                      <a:pt x="11264" y="65009"/>
                      <a:pt x="1007" y="52726"/>
                      <a:pt x="0" y="35306"/>
                    </a:cubicBezTo>
                    <a:close/>
                  </a:path>
                </a:pathLst>
              </a:custGeom>
              <a:solidFill>
                <a:srgbClr val="4C504C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endParaRPr 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cxnSp>
            <p:nvCxnSpPr>
              <p:cNvPr id="35" name="Straight Connector 26"/>
              <p:cNvCxnSpPr/>
              <p:nvPr/>
            </p:nvCxnSpPr>
            <p:spPr>
              <a:xfrm>
                <a:off x="1374774" y="148664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27"/>
              <p:cNvCxnSpPr/>
              <p:nvPr/>
            </p:nvCxnSpPr>
            <p:spPr>
              <a:xfrm>
                <a:off x="1374774" y="1562425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28"/>
              <p:cNvCxnSpPr/>
              <p:nvPr/>
            </p:nvCxnSpPr>
            <p:spPr>
              <a:xfrm>
                <a:off x="1374774" y="1638202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29"/>
              <p:cNvCxnSpPr/>
              <p:nvPr/>
            </p:nvCxnSpPr>
            <p:spPr>
              <a:xfrm>
                <a:off x="1374774" y="1713979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0"/>
              <p:cNvCxnSpPr/>
              <p:nvPr/>
            </p:nvCxnSpPr>
            <p:spPr>
              <a:xfrm>
                <a:off x="1374774" y="1789756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1"/>
              <p:cNvCxnSpPr/>
              <p:nvPr/>
            </p:nvCxnSpPr>
            <p:spPr>
              <a:xfrm>
                <a:off x="1374774" y="1865533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32"/>
              <p:cNvCxnSpPr/>
              <p:nvPr/>
            </p:nvCxnSpPr>
            <p:spPr>
              <a:xfrm>
                <a:off x="1374774" y="1941308"/>
                <a:ext cx="27432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rapezoid 5"/>
            <p:cNvSpPr/>
            <p:nvPr/>
          </p:nvSpPr>
          <p:spPr>
            <a:xfrm rot="16200000">
              <a:off x="1594832" y="5341831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Trapezoid 6"/>
            <p:cNvSpPr/>
            <p:nvPr/>
          </p:nvSpPr>
          <p:spPr>
            <a:xfrm rot="16200000">
              <a:off x="1594832" y="4439533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Trapezoid 7"/>
            <p:cNvSpPr/>
            <p:nvPr/>
          </p:nvSpPr>
          <p:spPr>
            <a:xfrm rot="16200000">
              <a:off x="1594832" y="3537234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Trapezoid 8"/>
            <p:cNvSpPr/>
            <p:nvPr/>
          </p:nvSpPr>
          <p:spPr>
            <a:xfrm rot="16200000">
              <a:off x="1594832" y="2634935"/>
              <a:ext cx="695326" cy="59529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Pentagon 10"/>
            <p:cNvSpPr/>
            <p:nvPr/>
          </p:nvSpPr>
          <p:spPr>
            <a:xfrm>
              <a:off x="1912729" y="3262198"/>
              <a:ext cx="3510756" cy="607219"/>
            </a:xfrm>
            <a:prstGeom prst="homePlate">
              <a:avLst>
                <a:gd name="adj" fmla="val 36274"/>
              </a:avLst>
            </a:prstGeom>
            <a:blipFill>
              <a:blip r:embed="rId4"/>
              <a:stretch>
                <a:fillRect/>
              </a:stretch>
            </a:blip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2400"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Pentagon 11"/>
            <p:cNvSpPr/>
            <p:nvPr/>
          </p:nvSpPr>
          <p:spPr>
            <a:xfrm>
              <a:off x="1912729" y="4164497"/>
              <a:ext cx="3510756" cy="607219"/>
            </a:xfrm>
            <a:prstGeom prst="homePlate">
              <a:avLst>
                <a:gd name="adj" fmla="val 36274"/>
              </a:avLst>
            </a:prstGeom>
            <a:blipFill>
              <a:blip r:embed="rId3"/>
              <a:stretch>
                <a:fillRect/>
              </a:stretch>
            </a:blip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2400"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Pentagon 12"/>
            <p:cNvSpPr/>
            <p:nvPr/>
          </p:nvSpPr>
          <p:spPr>
            <a:xfrm>
              <a:off x="1912729" y="5066795"/>
              <a:ext cx="3510756" cy="607219"/>
            </a:xfrm>
            <a:prstGeom prst="homePlate">
              <a:avLst>
                <a:gd name="adj" fmla="val 36274"/>
              </a:avLst>
            </a:prstGeom>
            <a:blipFill>
              <a:blip r:embed="rId4"/>
              <a:stretch>
                <a:fillRect/>
              </a:stretch>
            </a:blip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en-US" sz="2400"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91"/>
            <p:cNvSpPr txBox="1"/>
            <p:nvPr/>
          </p:nvSpPr>
          <p:spPr>
            <a:xfrm>
              <a:off x="1944843" y="3381429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20" name="TextBox 192"/>
            <p:cNvSpPr txBox="1"/>
            <p:nvPr/>
          </p:nvSpPr>
          <p:spPr>
            <a:xfrm>
              <a:off x="1944843" y="4283895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21" name="TextBox 193"/>
            <p:cNvSpPr txBox="1"/>
            <p:nvPr/>
          </p:nvSpPr>
          <p:spPr>
            <a:xfrm>
              <a:off x="1944843" y="5186362"/>
              <a:ext cx="303613" cy="34960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Rectangle 38"/>
            <p:cNvSpPr/>
            <p:nvPr/>
          </p:nvSpPr>
          <p:spPr>
            <a:xfrm>
              <a:off x="2503248" y="3306905"/>
              <a:ext cx="2330568" cy="497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法律治理</a:t>
              </a:r>
              <a:endParaRPr lang="en-GB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Rectangle 39"/>
            <p:cNvSpPr/>
            <p:nvPr/>
          </p:nvSpPr>
          <p:spPr>
            <a:xfrm>
              <a:off x="2502823" y="4209763"/>
              <a:ext cx="2330568" cy="497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跨國犯罪</a:t>
              </a:r>
              <a:endParaRPr lang="en-GB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40"/>
            <p:cNvSpPr/>
            <p:nvPr/>
          </p:nvSpPr>
          <p:spPr>
            <a:xfrm>
              <a:off x="2503072" y="5121472"/>
              <a:ext cx="2330568" cy="497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公司治理</a:t>
              </a:r>
              <a:endParaRPr lang="en-GB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6" name="Freeform 46"/>
          <p:cNvSpPr>
            <a:spLocks noEditPoints="1"/>
          </p:cNvSpPr>
          <p:nvPr/>
        </p:nvSpPr>
        <p:spPr bwMode="auto">
          <a:xfrm>
            <a:off x="5714275" y="5044410"/>
            <a:ext cx="462720" cy="374115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rgbClr val="B3343F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47"/>
          <p:cNvSpPr>
            <a:spLocks noEditPoints="1"/>
          </p:cNvSpPr>
          <p:nvPr/>
        </p:nvSpPr>
        <p:spPr bwMode="auto">
          <a:xfrm>
            <a:off x="5776231" y="3404926"/>
            <a:ext cx="309138" cy="452877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rgbClr val="447197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Freeform 48"/>
          <p:cNvSpPr>
            <a:spLocks noEditPoints="1"/>
          </p:cNvSpPr>
          <p:nvPr/>
        </p:nvSpPr>
        <p:spPr bwMode="auto">
          <a:xfrm>
            <a:off x="5762326" y="1801088"/>
            <a:ext cx="326858" cy="395774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B3343F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Donut 49"/>
          <p:cNvSpPr/>
          <p:nvPr/>
        </p:nvSpPr>
        <p:spPr>
          <a:xfrm>
            <a:off x="5456064" y="3149427"/>
            <a:ext cx="943502" cy="943502"/>
          </a:xfrm>
          <a:prstGeom prst="donut">
            <a:avLst>
              <a:gd name="adj" fmla="val 6804"/>
            </a:avLst>
          </a:prstGeom>
          <a:solidFill>
            <a:srgbClr val="447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Donut 50"/>
          <p:cNvSpPr/>
          <p:nvPr/>
        </p:nvSpPr>
        <p:spPr>
          <a:xfrm>
            <a:off x="5473884" y="4759717"/>
            <a:ext cx="943502" cy="943502"/>
          </a:xfrm>
          <a:prstGeom prst="donut">
            <a:avLst>
              <a:gd name="adj" fmla="val 6804"/>
            </a:avLst>
          </a:prstGeom>
          <a:solidFill>
            <a:srgbClr val="B33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Donut 51"/>
          <p:cNvSpPr/>
          <p:nvPr/>
        </p:nvSpPr>
        <p:spPr>
          <a:xfrm>
            <a:off x="5456064" y="1539137"/>
            <a:ext cx="943503" cy="943503"/>
          </a:xfrm>
          <a:prstGeom prst="donut">
            <a:avLst>
              <a:gd name="adj" fmla="val 6804"/>
            </a:avLst>
          </a:prstGeom>
          <a:solidFill>
            <a:srgbClr val="B33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6504169" y="1424451"/>
            <a:ext cx="1622312" cy="56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800" b="1" dirty="0">
                <a:solidFill>
                  <a:srgbClr val="B3343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法律治理</a:t>
            </a:r>
            <a:endParaRPr lang="en-GB" sz="2800" b="1" dirty="0">
              <a:solidFill>
                <a:srgbClr val="B3343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6505524" y="4699157"/>
            <a:ext cx="1620957" cy="564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800" b="1" dirty="0">
                <a:solidFill>
                  <a:srgbClr val="B3343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公司治理</a:t>
            </a:r>
            <a:endParaRPr lang="en-GB" sz="2800" b="1" dirty="0">
              <a:solidFill>
                <a:srgbClr val="B3343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6524839" y="3067568"/>
            <a:ext cx="1620957" cy="564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800" b="1" dirty="0">
                <a:solidFill>
                  <a:srgbClr val="44719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跨國犯罪</a:t>
            </a:r>
            <a:endParaRPr lang="en-GB" sz="2800" b="1" dirty="0">
              <a:solidFill>
                <a:srgbClr val="447197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Rectangle 61"/>
          <p:cNvSpPr/>
          <p:nvPr/>
        </p:nvSpPr>
        <p:spPr>
          <a:xfrm>
            <a:off x="6504169" y="5232962"/>
            <a:ext cx="3334455" cy="940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保障所有利害關係人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與確保資訊揭露的品質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Rectangle 62"/>
          <p:cNvSpPr/>
          <p:nvPr/>
        </p:nvSpPr>
        <p:spPr>
          <a:xfrm>
            <a:off x="6519645" y="1969640"/>
            <a:ext cx="4846560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董事席次中關係人不得超過一半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Rectangle 63"/>
          <p:cNvSpPr/>
          <p:nvPr/>
        </p:nvSpPr>
        <p:spPr>
          <a:xfrm>
            <a:off x="6504169" y="3570322"/>
            <a:ext cx="3090447" cy="49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加強國外的監理合作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TextBox 6">
            <a:extLst>
              <a:ext uri="{FF2B5EF4-FFF2-40B4-BE49-F238E27FC236}">
                <a16:creationId xmlns:a16="http://schemas.microsoft.com/office/drawing/2014/main" id="{67898C85-3D03-4803-B82C-DEBC7D2C03C4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結論看法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5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65570" y="2425138"/>
            <a:ext cx="1493335" cy="1600426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Capture it" panose="02000500000000000000" pitchFamily="2" charset="0"/>
              </a:rPr>
              <a:t>06</a:t>
            </a:r>
            <a:endParaRPr lang="zh-CN" altLang="en-US" sz="9600" dirty="0">
              <a:solidFill>
                <a:schemeClr val="bg1"/>
              </a:solidFill>
              <a:latin typeface="Capture it" panose="02000500000000000000" pitchFamily="2" charset="0"/>
            </a:endParaRPr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 flipH="1">
            <a:off x="3967353" y="2014442"/>
            <a:ext cx="1269585" cy="25415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34048" y="2655958"/>
            <a:ext cx="6624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參考資料</a:t>
            </a:r>
            <a:endParaRPr lang="zh-CN" altLang="en-US" sz="6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8120" y="1913950"/>
            <a:ext cx="6624272" cy="29048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65570" y="2425138"/>
            <a:ext cx="1493335" cy="1600426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Capture it" panose="02000500000000000000" pitchFamily="2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Capture it" panose="02000500000000000000" pitchFamily="2" charset="0"/>
            </a:endParaRPr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 flipH="1">
            <a:off x="3967353" y="2014442"/>
            <a:ext cx="1269585" cy="25415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34048" y="2655958"/>
            <a:ext cx="6624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個案介紹</a:t>
            </a:r>
            <a:endParaRPr lang="zh-CN" altLang="en-US" sz="6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8120" y="1913950"/>
            <a:ext cx="6624272" cy="29048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1838922" y="1578027"/>
            <a:ext cx="3444278" cy="647433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12"/>
          <p:cNvSpPr txBox="1"/>
          <p:nvPr/>
        </p:nvSpPr>
        <p:spPr bwMode="auto">
          <a:xfrm>
            <a:off x="2127020" y="1665409"/>
            <a:ext cx="2954578" cy="461628"/>
          </a:xfrm>
          <a:prstGeom prst="rect">
            <a:avLst/>
          </a:prstGeom>
          <a:noFill/>
          <a:ln>
            <a:noFill/>
          </a:ln>
        </p:spPr>
        <p:txBody>
          <a:bodyPr wrap="none" lIns="91402" tIns="45702" rIns="91402" bIns="45702">
            <a:spAutoFit/>
          </a:bodyPr>
          <a:lstStyle/>
          <a:p>
            <a:pPr>
              <a:defRPr/>
            </a:pPr>
            <a:r>
              <a:rPr lang="zh-TW" altLang="en-US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企業做假帳的六特徵</a:t>
            </a:r>
            <a:endParaRPr lang="en-US" altLang="zh-CN" sz="24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2"/>
          <p:cNvSpPr>
            <a:spLocks noEditPoints="1"/>
          </p:cNvSpPr>
          <p:nvPr/>
        </p:nvSpPr>
        <p:spPr bwMode="auto">
          <a:xfrm>
            <a:off x="1053102" y="1578027"/>
            <a:ext cx="559874" cy="562785"/>
          </a:xfrm>
          <a:custGeom>
            <a:avLst/>
            <a:gdLst>
              <a:gd name="T0" fmla="*/ 2147483646 w 85"/>
              <a:gd name="T1" fmla="*/ 2147483646 h 85"/>
              <a:gd name="T2" fmla="*/ 2147483646 w 85"/>
              <a:gd name="T3" fmla="*/ 2147483646 h 85"/>
              <a:gd name="T4" fmla="*/ 2147483646 w 85"/>
              <a:gd name="T5" fmla="*/ 2147483646 h 85"/>
              <a:gd name="T6" fmla="*/ 2147483646 w 85"/>
              <a:gd name="T7" fmla="*/ 2147483646 h 85"/>
              <a:gd name="T8" fmla="*/ 2147483646 w 85"/>
              <a:gd name="T9" fmla="*/ 2147483646 h 85"/>
              <a:gd name="T10" fmla="*/ 2147483646 w 85"/>
              <a:gd name="T11" fmla="*/ 2147483646 h 85"/>
              <a:gd name="T12" fmla="*/ 2147483646 w 85"/>
              <a:gd name="T13" fmla="*/ 2147483646 h 85"/>
              <a:gd name="T14" fmla="*/ 2147483646 w 85"/>
              <a:gd name="T15" fmla="*/ 2147483646 h 85"/>
              <a:gd name="T16" fmla="*/ 2147483646 w 85"/>
              <a:gd name="T17" fmla="*/ 2147483646 h 85"/>
              <a:gd name="T18" fmla="*/ 2147483646 w 85"/>
              <a:gd name="T19" fmla="*/ 2147483646 h 85"/>
              <a:gd name="T20" fmla="*/ 2147483646 w 85"/>
              <a:gd name="T21" fmla="*/ 2147483646 h 85"/>
              <a:gd name="T22" fmla="*/ 2147483646 w 85"/>
              <a:gd name="T23" fmla="*/ 2147483646 h 85"/>
              <a:gd name="T24" fmla="*/ 2147483646 w 85"/>
              <a:gd name="T25" fmla="*/ 2147483646 h 85"/>
              <a:gd name="T26" fmla="*/ 2147483646 w 85"/>
              <a:gd name="T27" fmla="*/ 2147483646 h 85"/>
              <a:gd name="T28" fmla="*/ 2147483646 w 85"/>
              <a:gd name="T29" fmla="*/ 2147483646 h 85"/>
              <a:gd name="T30" fmla="*/ 2147483646 w 85"/>
              <a:gd name="T31" fmla="*/ 2147483646 h 85"/>
              <a:gd name="T32" fmla="*/ 2147483646 w 85"/>
              <a:gd name="T33" fmla="*/ 2147483646 h 85"/>
              <a:gd name="T34" fmla="*/ 2147483646 w 85"/>
              <a:gd name="T35" fmla="*/ 2147483646 h 85"/>
              <a:gd name="T36" fmla="*/ 2147483646 w 85"/>
              <a:gd name="T37" fmla="*/ 2147483646 h 85"/>
              <a:gd name="T38" fmla="*/ 2147483646 w 85"/>
              <a:gd name="T39" fmla="*/ 2147483646 h 85"/>
              <a:gd name="T40" fmla="*/ 2147483646 w 85"/>
              <a:gd name="T41" fmla="*/ 2147483646 h 85"/>
              <a:gd name="T42" fmla="*/ 2147483646 w 85"/>
              <a:gd name="T43" fmla="*/ 2147483646 h 85"/>
              <a:gd name="T44" fmla="*/ 2147483646 w 85"/>
              <a:gd name="T45" fmla="*/ 2147483646 h 85"/>
              <a:gd name="T46" fmla="*/ 2147483646 w 85"/>
              <a:gd name="T47" fmla="*/ 0 h 85"/>
              <a:gd name="T48" fmla="*/ 2147483646 w 85"/>
              <a:gd name="T49" fmla="*/ 0 h 85"/>
              <a:gd name="T50" fmla="*/ 2147483646 w 85"/>
              <a:gd name="T51" fmla="*/ 2147483646 h 85"/>
              <a:gd name="T52" fmla="*/ 2147483646 w 85"/>
              <a:gd name="T53" fmla="*/ 2147483646 h 85"/>
              <a:gd name="T54" fmla="*/ 2147483646 w 85"/>
              <a:gd name="T55" fmla="*/ 2147483646 h 85"/>
              <a:gd name="T56" fmla="*/ 2147483646 w 85"/>
              <a:gd name="T57" fmla="*/ 2147483646 h 85"/>
              <a:gd name="T58" fmla="*/ 2147483646 w 85"/>
              <a:gd name="T59" fmla="*/ 2147483646 h 85"/>
              <a:gd name="T60" fmla="*/ 2147483646 w 85"/>
              <a:gd name="T61" fmla="*/ 2147483646 h 85"/>
              <a:gd name="T62" fmla="*/ 2147483646 w 85"/>
              <a:gd name="T63" fmla="*/ 2147483646 h 85"/>
              <a:gd name="T64" fmla="*/ 2147483646 w 85"/>
              <a:gd name="T65" fmla="*/ 2147483646 h 85"/>
              <a:gd name="T66" fmla="*/ 2147483646 w 85"/>
              <a:gd name="T67" fmla="*/ 0 h 85"/>
              <a:gd name="T68" fmla="*/ 0 w 85"/>
              <a:gd name="T69" fmla="*/ 2147483646 h 85"/>
              <a:gd name="T70" fmla="*/ 0 w 85"/>
              <a:gd name="T71" fmla="*/ 2147483646 h 85"/>
              <a:gd name="T72" fmla="*/ 2147483646 w 85"/>
              <a:gd name="T73" fmla="*/ 2147483646 h 85"/>
              <a:gd name="T74" fmla="*/ 2147483646 w 85"/>
              <a:gd name="T75" fmla="*/ 2147483646 h 85"/>
              <a:gd name="T76" fmla="*/ 0 w 85"/>
              <a:gd name="T77" fmla="*/ 2147483646 h 85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85" h="85">
                <a:moveTo>
                  <a:pt x="80" y="53"/>
                </a:moveTo>
                <a:cubicBezTo>
                  <a:pt x="80" y="80"/>
                  <a:pt x="80" y="80"/>
                  <a:pt x="80" y="80"/>
                </a:cubicBezTo>
                <a:cubicBezTo>
                  <a:pt x="80" y="83"/>
                  <a:pt x="78" y="85"/>
                  <a:pt x="74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7" y="85"/>
                  <a:pt x="5" y="83"/>
                  <a:pt x="5" y="80"/>
                </a:cubicBezTo>
                <a:cubicBezTo>
                  <a:pt x="5" y="53"/>
                  <a:pt x="5" y="53"/>
                  <a:pt x="5" y="53"/>
                </a:cubicBezTo>
                <a:cubicBezTo>
                  <a:pt x="9" y="54"/>
                  <a:pt x="13" y="55"/>
                  <a:pt x="17" y="56"/>
                </a:cubicBezTo>
                <a:cubicBezTo>
                  <a:pt x="17" y="60"/>
                  <a:pt x="17" y="60"/>
                  <a:pt x="17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68"/>
                  <a:pt x="20" y="68"/>
                  <a:pt x="20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7" y="60"/>
                  <a:pt x="27" y="60"/>
                  <a:pt x="27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57"/>
                  <a:pt x="30" y="57"/>
                  <a:pt x="30" y="57"/>
                </a:cubicBezTo>
                <a:cubicBezTo>
                  <a:pt x="38" y="58"/>
                  <a:pt x="46" y="58"/>
                  <a:pt x="54" y="57"/>
                </a:cubicBezTo>
                <a:cubicBezTo>
                  <a:pt x="54" y="60"/>
                  <a:pt x="54" y="60"/>
                  <a:pt x="54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8"/>
                  <a:pt x="57" y="68"/>
                  <a:pt x="57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0"/>
                  <a:pt x="63" y="60"/>
                  <a:pt x="63" y="60"/>
                </a:cubicBezTo>
                <a:cubicBezTo>
                  <a:pt x="66" y="60"/>
                  <a:pt x="66" y="60"/>
                  <a:pt x="66" y="60"/>
                </a:cubicBezTo>
                <a:cubicBezTo>
                  <a:pt x="66" y="56"/>
                  <a:pt x="66" y="56"/>
                  <a:pt x="66" y="56"/>
                </a:cubicBezTo>
                <a:cubicBezTo>
                  <a:pt x="71" y="55"/>
                  <a:pt x="75" y="54"/>
                  <a:pt x="80" y="53"/>
                </a:cubicBezTo>
                <a:close/>
                <a:moveTo>
                  <a:pt x="31" y="0"/>
                </a:moveTo>
                <a:cubicBezTo>
                  <a:pt x="54" y="0"/>
                  <a:pt x="54" y="0"/>
                  <a:pt x="54" y="0"/>
                </a:cubicBezTo>
                <a:cubicBezTo>
                  <a:pt x="58" y="0"/>
                  <a:pt x="61" y="3"/>
                  <a:pt x="61" y="7"/>
                </a:cubicBezTo>
                <a:cubicBezTo>
                  <a:pt x="61" y="16"/>
                  <a:pt x="61" y="16"/>
                  <a:pt x="61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8"/>
                  <a:pt x="53" y="8"/>
                  <a:pt x="53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2" y="16"/>
                  <a:pt x="32" y="16"/>
                  <a:pt x="3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7" y="0"/>
                  <a:pt x="31" y="0"/>
                </a:cubicBezTo>
                <a:close/>
                <a:moveTo>
                  <a:pt x="0" y="20"/>
                </a:moveTo>
                <a:cubicBezTo>
                  <a:pt x="0" y="48"/>
                  <a:pt x="0" y="48"/>
                  <a:pt x="0" y="48"/>
                </a:cubicBezTo>
                <a:cubicBezTo>
                  <a:pt x="27" y="55"/>
                  <a:pt x="56" y="55"/>
                  <a:pt x="85" y="48"/>
                </a:cubicBezTo>
                <a:cubicBezTo>
                  <a:pt x="85" y="20"/>
                  <a:pt x="85" y="20"/>
                  <a:pt x="85" y="20"/>
                </a:cubicBezTo>
                <a:lnTo>
                  <a:pt x="0" y="2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885004" y="2712300"/>
            <a:ext cx="3443804" cy="645596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1037106" y="2703600"/>
            <a:ext cx="591868" cy="594814"/>
          </a:xfrm>
          <a:custGeom>
            <a:avLst/>
            <a:gdLst>
              <a:gd name="T0" fmla="*/ 2147483646 w 104"/>
              <a:gd name="T1" fmla="*/ 2147483646 h 104"/>
              <a:gd name="T2" fmla="*/ 2147483646 w 104"/>
              <a:gd name="T3" fmla="*/ 2147483646 h 104"/>
              <a:gd name="T4" fmla="*/ 2147483646 w 104"/>
              <a:gd name="T5" fmla="*/ 2147483646 h 104"/>
              <a:gd name="T6" fmla="*/ 2147483646 w 104"/>
              <a:gd name="T7" fmla="*/ 0 h 104"/>
              <a:gd name="T8" fmla="*/ 0 w 104"/>
              <a:gd name="T9" fmla="*/ 2147483646 h 104"/>
              <a:gd name="T10" fmla="*/ 2147483646 w 104"/>
              <a:gd name="T11" fmla="*/ 2147483646 h 104"/>
              <a:gd name="T12" fmla="*/ 2147483646 w 104"/>
              <a:gd name="T13" fmla="*/ 2147483646 h 104"/>
              <a:gd name="T14" fmla="*/ 2147483646 w 104"/>
              <a:gd name="T15" fmla="*/ 0 h 104"/>
              <a:gd name="T16" fmla="*/ 2147483646 w 104"/>
              <a:gd name="T17" fmla="*/ 2147483646 h 104"/>
              <a:gd name="T18" fmla="*/ 2147483646 w 104"/>
              <a:gd name="T19" fmla="*/ 2147483646 h 104"/>
              <a:gd name="T20" fmla="*/ 2147483646 w 104"/>
              <a:gd name="T21" fmla="*/ 2147483646 h 104"/>
              <a:gd name="T22" fmla="*/ 2147483646 w 104"/>
              <a:gd name="T23" fmla="*/ 2147483646 h 104"/>
              <a:gd name="T24" fmla="*/ 2147483646 w 104"/>
              <a:gd name="T25" fmla="*/ 2147483646 h 104"/>
              <a:gd name="T26" fmla="*/ 2147483646 w 104"/>
              <a:gd name="T27" fmla="*/ 2147483646 h 104"/>
              <a:gd name="T28" fmla="*/ 2147483646 w 104"/>
              <a:gd name="T29" fmla="*/ 2147483646 h 104"/>
              <a:gd name="T30" fmla="*/ 2147483646 w 104"/>
              <a:gd name="T31" fmla="*/ 2147483646 h 104"/>
              <a:gd name="T32" fmla="*/ 2147483646 w 104"/>
              <a:gd name="T33" fmla="*/ 2147483646 h 104"/>
              <a:gd name="T34" fmla="*/ 2147483646 w 104"/>
              <a:gd name="T35" fmla="*/ 2147483646 h 104"/>
              <a:gd name="T36" fmla="*/ 2147483646 w 104"/>
              <a:gd name="T37" fmla="*/ 2147483646 h 104"/>
              <a:gd name="T38" fmla="*/ 2147483646 w 104"/>
              <a:gd name="T39" fmla="*/ 2147483646 h 104"/>
              <a:gd name="T40" fmla="*/ 2147483646 w 104"/>
              <a:gd name="T41" fmla="*/ 2147483646 h 104"/>
              <a:gd name="T42" fmla="*/ 2147483646 w 104"/>
              <a:gd name="T43" fmla="*/ 2147483646 h 104"/>
              <a:gd name="T44" fmla="*/ 2147483646 w 104"/>
              <a:gd name="T45" fmla="*/ 2147483646 h 104"/>
              <a:gd name="T46" fmla="*/ 2147483646 w 104"/>
              <a:gd name="T47" fmla="*/ 2147483646 h 104"/>
              <a:gd name="T48" fmla="*/ 2147483646 w 104"/>
              <a:gd name="T49" fmla="*/ 2147483646 h 104"/>
              <a:gd name="T50" fmla="*/ 2147483646 w 104"/>
              <a:gd name="T51" fmla="*/ 2147483646 h 104"/>
              <a:gd name="T52" fmla="*/ 2147483646 w 104"/>
              <a:gd name="T53" fmla="*/ 2147483646 h 104"/>
              <a:gd name="T54" fmla="*/ 2147483646 w 104"/>
              <a:gd name="T55" fmla="*/ 2147483646 h 104"/>
              <a:gd name="T56" fmla="*/ 2147483646 w 104"/>
              <a:gd name="T57" fmla="*/ 2147483646 h 104"/>
              <a:gd name="T58" fmla="*/ 2147483646 w 104"/>
              <a:gd name="T59" fmla="*/ 2147483646 h 104"/>
              <a:gd name="T60" fmla="*/ 2147483646 w 104"/>
              <a:gd name="T61" fmla="*/ 2147483646 h 104"/>
              <a:gd name="T62" fmla="*/ 2147483646 w 104"/>
              <a:gd name="T63" fmla="*/ 2147483646 h 104"/>
              <a:gd name="T64" fmla="*/ 2147483646 w 104"/>
              <a:gd name="T65" fmla="*/ 2147483646 h 104"/>
              <a:gd name="T66" fmla="*/ 2147483646 w 104"/>
              <a:gd name="T67" fmla="*/ 2147483646 h 104"/>
              <a:gd name="T68" fmla="*/ 2147483646 w 104"/>
              <a:gd name="T69" fmla="*/ 2147483646 h 104"/>
              <a:gd name="T70" fmla="*/ 2147483646 w 104"/>
              <a:gd name="T71" fmla="*/ 2147483646 h 104"/>
              <a:gd name="T72" fmla="*/ 2147483646 w 104"/>
              <a:gd name="T73" fmla="*/ 2147483646 h 104"/>
              <a:gd name="T74" fmla="*/ 2147483646 w 104"/>
              <a:gd name="T75" fmla="*/ 2147483646 h 10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4" h="104">
                <a:moveTo>
                  <a:pt x="45" y="50"/>
                </a:moveTo>
                <a:cubicBezTo>
                  <a:pt x="43" y="27"/>
                  <a:pt x="43" y="27"/>
                  <a:pt x="43" y="27"/>
                </a:cubicBezTo>
                <a:cubicBezTo>
                  <a:pt x="55" y="46"/>
                  <a:pt x="55" y="46"/>
                  <a:pt x="55" y="46"/>
                </a:cubicBezTo>
                <a:cubicBezTo>
                  <a:pt x="60" y="47"/>
                  <a:pt x="63" y="51"/>
                  <a:pt x="63" y="56"/>
                </a:cubicBezTo>
                <a:cubicBezTo>
                  <a:pt x="63" y="62"/>
                  <a:pt x="59" y="67"/>
                  <a:pt x="53" y="67"/>
                </a:cubicBezTo>
                <a:cubicBezTo>
                  <a:pt x="48" y="67"/>
                  <a:pt x="43" y="62"/>
                  <a:pt x="43" y="56"/>
                </a:cubicBezTo>
                <a:cubicBezTo>
                  <a:pt x="43" y="54"/>
                  <a:pt x="44" y="52"/>
                  <a:pt x="45" y="50"/>
                </a:cubicBezTo>
                <a:close/>
                <a:moveTo>
                  <a:pt x="52" y="0"/>
                </a:moveTo>
                <a:cubicBezTo>
                  <a:pt x="38" y="0"/>
                  <a:pt x="25" y="6"/>
                  <a:pt x="15" y="15"/>
                </a:cubicBezTo>
                <a:cubicBezTo>
                  <a:pt x="6" y="25"/>
                  <a:pt x="0" y="38"/>
                  <a:pt x="0" y="52"/>
                </a:cubicBezTo>
                <a:cubicBezTo>
                  <a:pt x="0" y="66"/>
                  <a:pt x="6" y="79"/>
                  <a:pt x="15" y="89"/>
                </a:cubicBezTo>
                <a:cubicBezTo>
                  <a:pt x="25" y="98"/>
                  <a:pt x="38" y="104"/>
                  <a:pt x="52" y="104"/>
                </a:cubicBezTo>
                <a:cubicBezTo>
                  <a:pt x="67" y="104"/>
                  <a:pt x="80" y="98"/>
                  <a:pt x="89" y="89"/>
                </a:cubicBezTo>
                <a:cubicBezTo>
                  <a:pt x="98" y="79"/>
                  <a:pt x="104" y="66"/>
                  <a:pt x="104" y="52"/>
                </a:cubicBezTo>
                <a:cubicBezTo>
                  <a:pt x="104" y="38"/>
                  <a:pt x="98" y="25"/>
                  <a:pt x="89" y="15"/>
                </a:cubicBezTo>
                <a:cubicBezTo>
                  <a:pt x="80" y="6"/>
                  <a:pt x="67" y="0"/>
                  <a:pt x="52" y="0"/>
                </a:cubicBezTo>
                <a:close/>
                <a:moveTo>
                  <a:pt x="83" y="22"/>
                </a:moveTo>
                <a:cubicBezTo>
                  <a:pt x="75" y="14"/>
                  <a:pt x="64" y="9"/>
                  <a:pt x="52" y="9"/>
                </a:cubicBezTo>
                <a:cubicBezTo>
                  <a:pt x="40" y="9"/>
                  <a:pt x="30" y="14"/>
                  <a:pt x="22" y="22"/>
                </a:cubicBezTo>
                <a:cubicBezTo>
                  <a:pt x="14" y="30"/>
                  <a:pt x="9" y="40"/>
                  <a:pt x="9" y="52"/>
                </a:cubicBezTo>
                <a:cubicBezTo>
                  <a:pt x="9" y="64"/>
                  <a:pt x="14" y="75"/>
                  <a:pt x="22" y="82"/>
                </a:cubicBezTo>
                <a:cubicBezTo>
                  <a:pt x="30" y="90"/>
                  <a:pt x="40" y="95"/>
                  <a:pt x="52" y="95"/>
                </a:cubicBezTo>
                <a:cubicBezTo>
                  <a:pt x="64" y="95"/>
                  <a:pt x="75" y="90"/>
                  <a:pt x="83" y="82"/>
                </a:cubicBezTo>
                <a:cubicBezTo>
                  <a:pt x="90" y="75"/>
                  <a:pt x="95" y="64"/>
                  <a:pt x="95" y="52"/>
                </a:cubicBezTo>
                <a:cubicBezTo>
                  <a:pt x="95" y="40"/>
                  <a:pt x="90" y="30"/>
                  <a:pt x="83" y="22"/>
                </a:cubicBezTo>
                <a:close/>
                <a:moveTo>
                  <a:pt x="24" y="64"/>
                </a:moveTo>
                <a:cubicBezTo>
                  <a:pt x="23" y="62"/>
                  <a:pt x="22" y="58"/>
                  <a:pt x="22" y="55"/>
                </a:cubicBezTo>
                <a:cubicBezTo>
                  <a:pt x="28" y="55"/>
                  <a:pt x="28" y="55"/>
                  <a:pt x="28" y="55"/>
                </a:cubicBezTo>
                <a:cubicBezTo>
                  <a:pt x="28" y="49"/>
                  <a:pt x="28" y="49"/>
                  <a:pt x="28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2" y="46"/>
                  <a:pt x="23" y="43"/>
                  <a:pt x="24" y="40"/>
                </a:cubicBezTo>
                <a:cubicBezTo>
                  <a:pt x="28" y="43"/>
                  <a:pt x="28" y="43"/>
                  <a:pt x="28" y="43"/>
                </a:cubicBezTo>
                <a:cubicBezTo>
                  <a:pt x="32" y="37"/>
                  <a:pt x="32" y="37"/>
                  <a:pt x="32" y="37"/>
                </a:cubicBezTo>
                <a:cubicBezTo>
                  <a:pt x="27" y="34"/>
                  <a:pt x="27" y="34"/>
                  <a:pt x="27" y="34"/>
                </a:cubicBezTo>
                <a:cubicBezTo>
                  <a:pt x="28" y="33"/>
                  <a:pt x="29" y="32"/>
                  <a:pt x="31" y="30"/>
                </a:cubicBezTo>
                <a:cubicBezTo>
                  <a:pt x="31" y="30"/>
                  <a:pt x="32" y="29"/>
                  <a:pt x="33" y="28"/>
                </a:cubicBezTo>
                <a:cubicBezTo>
                  <a:pt x="35" y="32"/>
                  <a:pt x="35" y="32"/>
                  <a:pt x="35" y="32"/>
                </a:cubicBezTo>
                <a:cubicBezTo>
                  <a:pt x="41" y="29"/>
                  <a:pt x="41" y="29"/>
                  <a:pt x="41" y="29"/>
                </a:cubicBezTo>
                <a:cubicBezTo>
                  <a:pt x="39" y="24"/>
                  <a:pt x="39" y="24"/>
                  <a:pt x="39" y="24"/>
                </a:cubicBezTo>
                <a:cubicBezTo>
                  <a:pt x="42" y="23"/>
                  <a:pt x="44" y="22"/>
                  <a:pt x="47" y="22"/>
                </a:cubicBezTo>
                <a:cubicBezTo>
                  <a:pt x="47" y="26"/>
                  <a:pt x="47" y="26"/>
                  <a:pt x="47" y="26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1"/>
                  <a:pt x="54" y="21"/>
                  <a:pt x="54" y="21"/>
                </a:cubicBezTo>
                <a:cubicBezTo>
                  <a:pt x="57" y="22"/>
                  <a:pt x="59" y="22"/>
                  <a:pt x="62" y="23"/>
                </a:cubicBezTo>
                <a:cubicBezTo>
                  <a:pt x="60" y="27"/>
                  <a:pt x="60" y="27"/>
                  <a:pt x="60" y="27"/>
                </a:cubicBezTo>
                <a:cubicBezTo>
                  <a:pt x="66" y="30"/>
                  <a:pt x="66" y="30"/>
                  <a:pt x="66" y="30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7"/>
                  <a:pt x="72" y="29"/>
                  <a:pt x="74" y="30"/>
                </a:cubicBezTo>
                <a:cubicBezTo>
                  <a:pt x="74" y="31"/>
                  <a:pt x="75" y="31"/>
                  <a:pt x="75" y="32"/>
                </a:cubicBezTo>
                <a:cubicBezTo>
                  <a:pt x="70" y="34"/>
                  <a:pt x="70" y="34"/>
                  <a:pt x="70" y="34"/>
                </a:cubicBezTo>
                <a:cubicBezTo>
                  <a:pt x="74" y="40"/>
                  <a:pt x="74" y="40"/>
                  <a:pt x="74" y="40"/>
                </a:cubicBezTo>
                <a:cubicBezTo>
                  <a:pt x="79" y="37"/>
                  <a:pt x="79" y="37"/>
                  <a:pt x="79" y="37"/>
                </a:cubicBezTo>
                <a:cubicBezTo>
                  <a:pt x="80" y="40"/>
                  <a:pt x="82" y="43"/>
                  <a:pt x="82" y="46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52"/>
                  <a:pt x="76" y="52"/>
                  <a:pt x="76" y="52"/>
                </a:cubicBezTo>
                <a:cubicBezTo>
                  <a:pt x="83" y="52"/>
                  <a:pt x="83" y="52"/>
                  <a:pt x="83" y="52"/>
                </a:cubicBezTo>
                <a:cubicBezTo>
                  <a:pt x="83" y="55"/>
                  <a:pt x="82" y="59"/>
                  <a:pt x="81" y="62"/>
                </a:cubicBezTo>
                <a:cubicBezTo>
                  <a:pt x="75" y="58"/>
                  <a:pt x="75" y="58"/>
                  <a:pt x="75" y="58"/>
                </a:cubicBezTo>
                <a:cubicBezTo>
                  <a:pt x="72" y="64"/>
                  <a:pt x="72" y="64"/>
                  <a:pt x="72" y="64"/>
                </a:cubicBezTo>
                <a:cubicBezTo>
                  <a:pt x="78" y="68"/>
                  <a:pt x="78" y="68"/>
                  <a:pt x="78" y="68"/>
                </a:cubicBezTo>
                <a:cubicBezTo>
                  <a:pt x="84" y="71"/>
                  <a:pt x="84" y="71"/>
                  <a:pt x="84" y="71"/>
                </a:cubicBezTo>
                <a:cubicBezTo>
                  <a:pt x="87" y="66"/>
                  <a:pt x="90" y="58"/>
                  <a:pt x="90" y="52"/>
                </a:cubicBezTo>
                <a:cubicBezTo>
                  <a:pt x="90" y="42"/>
                  <a:pt x="85" y="32"/>
                  <a:pt x="79" y="26"/>
                </a:cubicBezTo>
                <a:cubicBezTo>
                  <a:pt x="72" y="19"/>
                  <a:pt x="63" y="15"/>
                  <a:pt x="52" y="15"/>
                </a:cubicBezTo>
                <a:cubicBezTo>
                  <a:pt x="42" y="15"/>
                  <a:pt x="33" y="19"/>
                  <a:pt x="26" y="26"/>
                </a:cubicBezTo>
                <a:cubicBezTo>
                  <a:pt x="19" y="32"/>
                  <a:pt x="15" y="42"/>
                  <a:pt x="15" y="52"/>
                </a:cubicBezTo>
                <a:cubicBezTo>
                  <a:pt x="15" y="60"/>
                  <a:pt x="18" y="68"/>
                  <a:pt x="22" y="74"/>
                </a:cubicBezTo>
                <a:cubicBezTo>
                  <a:pt x="27" y="70"/>
                  <a:pt x="27" y="70"/>
                  <a:pt x="27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33" y="67"/>
                  <a:pt x="33" y="67"/>
                  <a:pt x="33" y="67"/>
                </a:cubicBezTo>
                <a:cubicBezTo>
                  <a:pt x="30" y="61"/>
                  <a:pt x="30" y="61"/>
                  <a:pt x="30" y="61"/>
                </a:cubicBezTo>
                <a:cubicBezTo>
                  <a:pt x="24" y="64"/>
                  <a:pt x="24" y="64"/>
                  <a:pt x="24" y="64"/>
                </a:cubicBezTo>
                <a:close/>
                <a:moveTo>
                  <a:pt x="53" y="51"/>
                </a:moveTo>
                <a:cubicBezTo>
                  <a:pt x="50" y="51"/>
                  <a:pt x="48" y="53"/>
                  <a:pt x="48" y="56"/>
                </a:cubicBezTo>
                <a:cubicBezTo>
                  <a:pt x="48" y="59"/>
                  <a:pt x="50" y="61"/>
                  <a:pt x="53" y="61"/>
                </a:cubicBezTo>
                <a:cubicBezTo>
                  <a:pt x="56" y="61"/>
                  <a:pt x="58" y="59"/>
                  <a:pt x="58" y="56"/>
                </a:cubicBezTo>
                <a:cubicBezTo>
                  <a:pt x="58" y="53"/>
                  <a:pt x="56" y="51"/>
                  <a:pt x="53" y="51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896592" y="3836034"/>
            <a:ext cx="3442373" cy="645145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Freeform 22"/>
          <p:cNvSpPr>
            <a:spLocks noEditPoints="1"/>
          </p:cNvSpPr>
          <p:nvPr/>
        </p:nvSpPr>
        <p:spPr bwMode="auto">
          <a:xfrm>
            <a:off x="1024699" y="3890940"/>
            <a:ext cx="644427" cy="521606"/>
          </a:xfrm>
          <a:custGeom>
            <a:avLst/>
            <a:gdLst>
              <a:gd name="T0" fmla="*/ 2147483646 w 109"/>
              <a:gd name="T1" fmla="*/ 2147483646 h 88"/>
              <a:gd name="T2" fmla="*/ 2147483646 w 109"/>
              <a:gd name="T3" fmla="*/ 2147483646 h 88"/>
              <a:gd name="T4" fmla="*/ 2147483646 w 109"/>
              <a:gd name="T5" fmla="*/ 2147483646 h 88"/>
              <a:gd name="T6" fmla="*/ 2147483646 w 109"/>
              <a:gd name="T7" fmla="*/ 0 h 88"/>
              <a:gd name="T8" fmla="*/ 2147483646 w 109"/>
              <a:gd name="T9" fmla="*/ 2147483646 h 88"/>
              <a:gd name="T10" fmla="*/ 2147483646 w 109"/>
              <a:gd name="T11" fmla="*/ 2147483646 h 88"/>
              <a:gd name="T12" fmla="*/ 2147483646 w 109"/>
              <a:gd name="T13" fmla="*/ 2147483646 h 88"/>
              <a:gd name="T14" fmla="*/ 2147483646 w 109"/>
              <a:gd name="T15" fmla="*/ 2147483646 h 88"/>
              <a:gd name="T16" fmla="*/ 2147483646 w 109"/>
              <a:gd name="T17" fmla="*/ 2147483646 h 88"/>
              <a:gd name="T18" fmla="*/ 0 w 109"/>
              <a:gd name="T19" fmla="*/ 2147483646 h 88"/>
              <a:gd name="T20" fmla="*/ 2147483646 w 109"/>
              <a:gd name="T21" fmla="*/ 2147483646 h 88"/>
              <a:gd name="T22" fmla="*/ 2147483646 w 109"/>
              <a:gd name="T23" fmla="*/ 2147483646 h 88"/>
              <a:gd name="T24" fmla="*/ 2147483646 w 109"/>
              <a:gd name="T25" fmla="*/ 2147483646 h 88"/>
              <a:gd name="T26" fmla="*/ 2147483646 w 109"/>
              <a:gd name="T27" fmla="*/ 2147483646 h 88"/>
              <a:gd name="T28" fmla="*/ 2147483646 w 109"/>
              <a:gd name="T29" fmla="*/ 2147483646 h 88"/>
              <a:gd name="T30" fmla="*/ 2147483646 w 109"/>
              <a:gd name="T31" fmla="*/ 2147483646 h 88"/>
              <a:gd name="T32" fmla="*/ 2147483646 w 109"/>
              <a:gd name="T33" fmla="*/ 2147483646 h 88"/>
              <a:gd name="T34" fmla="*/ 2147483646 w 109"/>
              <a:gd name="T35" fmla="*/ 2147483646 h 88"/>
              <a:gd name="T36" fmla="*/ 2147483646 w 109"/>
              <a:gd name="T37" fmla="*/ 2147483646 h 88"/>
              <a:gd name="T38" fmla="*/ 2147483646 w 109"/>
              <a:gd name="T39" fmla="*/ 2147483646 h 88"/>
              <a:gd name="T40" fmla="*/ 2147483646 w 109"/>
              <a:gd name="T41" fmla="*/ 2147483646 h 88"/>
              <a:gd name="T42" fmla="*/ 2147483646 w 109"/>
              <a:gd name="T43" fmla="*/ 2147483646 h 88"/>
              <a:gd name="T44" fmla="*/ 2147483646 w 109"/>
              <a:gd name="T45" fmla="*/ 2147483646 h 88"/>
              <a:gd name="T46" fmla="*/ 2147483646 w 109"/>
              <a:gd name="T47" fmla="*/ 2147483646 h 88"/>
              <a:gd name="T48" fmla="*/ 2147483646 w 109"/>
              <a:gd name="T49" fmla="*/ 2147483646 h 88"/>
              <a:gd name="T50" fmla="*/ 2147483646 w 109"/>
              <a:gd name="T51" fmla="*/ 2147483646 h 88"/>
              <a:gd name="T52" fmla="*/ 2147483646 w 109"/>
              <a:gd name="T53" fmla="*/ 2147483646 h 88"/>
              <a:gd name="T54" fmla="*/ 2147483646 w 109"/>
              <a:gd name="T55" fmla="*/ 2147483646 h 88"/>
              <a:gd name="T56" fmla="*/ 2147483646 w 109"/>
              <a:gd name="T57" fmla="*/ 2147483646 h 88"/>
              <a:gd name="T58" fmla="*/ 2147483646 w 109"/>
              <a:gd name="T59" fmla="*/ 2147483646 h 88"/>
              <a:gd name="T60" fmla="*/ 2147483646 w 109"/>
              <a:gd name="T61" fmla="*/ 2147483646 h 88"/>
              <a:gd name="T62" fmla="*/ 2147483646 w 109"/>
              <a:gd name="T63" fmla="*/ 2147483646 h 88"/>
              <a:gd name="T64" fmla="*/ 2147483646 w 109"/>
              <a:gd name="T65" fmla="*/ 2147483646 h 88"/>
              <a:gd name="T66" fmla="*/ 2147483646 w 109"/>
              <a:gd name="T67" fmla="*/ 2147483646 h 8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1861972" y="4959317"/>
            <a:ext cx="3444035" cy="647548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Freeform 24"/>
          <p:cNvSpPr>
            <a:spLocks noEditPoints="1"/>
          </p:cNvSpPr>
          <p:nvPr/>
        </p:nvSpPr>
        <p:spPr bwMode="auto">
          <a:xfrm>
            <a:off x="1018824" y="4961606"/>
            <a:ext cx="628432" cy="649720"/>
          </a:xfrm>
          <a:custGeom>
            <a:avLst/>
            <a:gdLst>
              <a:gd name="T0" fmla="*/ 2147483646 w 89"/>
              <a:gd name="T1" fmla="*/ 2147483646 h 92"/>
              <a:gd name="T2" fmla="*/ 2147483646 w 89"/>
              <a:gd name="T3" fmla="*/ 2147483646 h 92"/>
              <a:gd name="T4" fmla="*/ 2147483646 w 89"/>
              <a:gd name="T5" fmla="*/ 2147483646 h 92"/>
              <a:gd name="T6" fmla="*/ 2147483646 w 89"/>
              <a:gd name="T7" fmla="*/ 2147483646 h 92"/>
              <a:gd name="T8" fmla="*/ 2147483646 w 89"/>
              <a:gd name="T9" fmla="*/ 2147483646 h 92"/>
              <a:gd name="T10" fmla="*/ 2147483646 w 89"/>
              <a:gd name="T11" fmla="*/ 2147483646 h 92"/>
              <a:gd name="T12" fmla="*/ 2147483646 w 89"/>
              <a:gd name="T13" fmla="*/ 2147483646 h 92"/>
              <a:gd name="T14" fmla="*/ 2147483646 w 89"/>
              <a:gd name="T15" fmla="*/ 2147483646 h 92"/>
              <a:gd name="T16" fmla="*/ 2147483646 w 89"/>
              <a:gd name="T17" fmla="*/ 2147483646 h 92"/>
              <a:gd name="T18" fmla="*/ 2147483646 w 89"/>
              <a:gd name="T19" fmla="*/ 2147483646 h 92"/>
              <a:gd name="T20" fmla="*/ 2147483646 w 89"/>
              <a:gd name="T21" fmla="*/ 2147483646 h 92"/>
              <a:gd name="T22" fmla="*/ 2147483646 w 89"/>
              <a:gd name="T23" fmla="*/ 2147483646 h 92"/>
              <a:gd name="T24" fmla="*/ 2147483646 w 89"/>
              <a:gd name="T25" fmla="*/ 2147483646 h 92"/>
              <a:gd name="T26" fmla="*/ 2147483646 w 89"/>
              <a:gd name="T27" fmla="*/ 2147483646 h 92"/>
              <a:gd name="T28" fmla="*/ 2147483646 w 89"/>
              <a:gd name="T29" fmla="*/ 2147483646 h 92"/>
              <a:gd name="T30" fmla="*/ 2147483646 w 89"/>
              <a:gd name="T31" fmla="*/ 2147483646 h 92"/>
              <a:gd name="T32" fmla="*/ 2147483646 w 89"/>
              <a:gd name="T33" fmla="*/ 2147483646 h 92"/>
              <a:gd name="T34" fmla="*/ 2147483646 w 89"/>
              <a:gd name="T35" fmla="*/ 2147483646 h 92"/>
              <a:gd name="T36" fmla="*/ 2147483646 w 89"/>
              <a:gd name="T37" fmla="*/ 2147483646 h 92"/>
              <a:gd name="T38" fmla="*/ 2147483646 w 89"/>
              <a:gd name="T39" fmla="*/ 2147483646 h 92"/>
              <a:gd name="T40" fmla="*/ 2147483646 w 89"/>
              <a:gd name="T41" fmla="*/ 2147483646 h 92"/>
              <a:gd name="T42" fmla="*/ 2147483646 w 89"/>
              <a:gd name="T43" fmla="*/ 2147483646 h 92"/>
              <a:gd name="T44" fmla="*/ 2147483646 w 89"/>
              <a:gd name="T45" fmla="*/ 2147483646 h 92"/>
              <a:gd name="T46" fmla="*/ 2147483646 w 89"/>
              <a:gd name="T47" fmla="*/ 2147483646 h 92"/>
              <a:gd name="T48" fmla="*/ 2147483646 w 89"/>
              <a:gd name="T49" fmla="*/ 2147483646 h 92"/>
              <a:gd name="T50" fmla="*/ 2147483646 w 89"/>
              <a:gd name="T51" fmla="*/ 2147483646 h 92"/>
              <a:gd name="T52" fmla="*/ 2147483646 w 89"/>
              <a:gd name="T53" fmla="*/ 2147483646 h 92"/>
              <a:gd name="T54" fmla="*/ 2147483646 w 89"/>
              <a:gd name="T55" fmla="*/ 2147483646 h 92"/>
              <a:gd name="T56" fmla="*/ 2147483646 w 89"/>
              <a:gd name="T57" fmla="*/ 2147483646 h 92"/>
              <a:gd name="T58" fmla="*/ 2147483646 w 89"/>
              <a:gd name="T59" fmla="*/ 2147483646 h 92"/>
              <a:gd name="T60" fmla="*/ 2147483646 w 89"/>
              <a:gd name="T61" fmla="*/ 2147483646 h 92"/>
              <a:gd name="T62" fmla="*/ 2147483646 w 89"/>
              <a:gd name="T63" fmla="*/ 2147483646 h 92"/>
              <a:gd name="T64" fmla="*/ 2147483646 w 89"/>
              <a:gd name="T65" fmla="*/ 2147483646 h 92"/>
              <a:gd name="T66" fmla="*/ 2147483646 w 89"/>
              <a:gd name="T67" fmla="*/ 2147483646 h 92"/>
              <a:gd name="T68" fmla="*/ 2147483646 w 89"/>
              <a:gd name="T69" fmla="*/ 2147483646 h 92"/>
              <a:gd name="T70" fmla="*/ 2147483646 w 89"/>
              <a:gd name="T71" fmla="*/ 2147483646 h 92"/>
              <a:gd name="T72" fmla="*/ 2147483646 w 89"/>
              <a:gd name="T73" fmla="*/ 2147483646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kern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79"/>
          <p:cNvSpPr txBox="1"/>
          <p:nvPr/>
        </p:nvSpPr>
        <p:spPr>
          <a:xfrm>
            <a:off x="5626817" y="2850449"/>
            <a:ext cx="5759869" cy="369296"/>
          </a:xfrm>
          <a:prstGeom prst="rect">
            <a:avLst/>
          </a:prstGeom>
          <a:noFill/>
        </p:spPr>
        <p:txBody>
          <a:bodyPr wrap="square" lIns="91402" tIns="45702" rIns="91402" bIns="45702" rtlCol="0">
            <a:spAutoFit/>
          </a:bodyPr>
          <a:lstStyle/>
          <a:p>
            <a:pPr>
              <a:defRPr/>
            </a:pPr>
            <a:r>
              <a:rPr lang="en-US" altLang="zh-TW" dirty="0">
                <a:latin typeface="MV Boli" panose="02000500030200090000" pitchFamily="2" charset="0"/>
                <a:cs typeface="MV Boli" panose="02000500030200090000" pitchFamily="2" charset="0"/>
                <a:hlinkClick r:id="rId5"/>
              </a:rPr>
              <a:t>https://www.youtube.com/watch?v=fBg46RwLv7w</a:t>
            </a:r>
            <a:endParaRPr lang="zh-CN" altLang="en-US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MV Boli" panose="02000500030200090000" pitchFamily="2" charset="0"/>
              <a:ea typeface="微软雅黑" pitchFamily="34" charset="-122"/>
              <a:cs typeface="MV Boli" panose="02000500030200090000" pitchFamily="2" charset="0"/>
            </a:endParaRPr>
          </a:p>
        </p:txBody>
      </p:sp>
      <p:sp>
        <p:nvSpPr>
          <p:cNvPr id="17" name="TextBox 80"/>
          <p:cNvSpPr txBox="1"/>
          <p:nvPr/>
        </p:nvSpPr>
        <p:spPr>
          <a:xfrm>
            <a:off x="5626817" y="3967094"/>
            <a:ext cx="5759869" cy="369296"/>
          </a:xfrm>
          <a:prstGeom prst="rect">
            <a:avLst/>
          </a:prstGeom>
          <a:noFill/>
        </p:spPr>
        <p:txBody>
          <a:bodyPr wrap="square" lIns="91402" tIns="45702" rIns="91402" bIns="45702" rtlCol="0">
            <a:spAutoFit/>
          </a:bodyPr>
          <a:lstStyle/>
          <a:p>
            <a:pPr>
              <a:defRPr/>
            </a:pPr>
            <a:r>
              <a:rPr lang="en-US" altLang="zh-TW" dirty="0">
                <a:latin typeface="MV Boli" panose="02000500030200090000" pitchFamily="2" charset="0"/>
                <a:cs typeface="MV Boli" panose="02000500030200090000" pitchFamily="2" charset="0"/>
                <a:hlinkClick r:id="rId6"/>
              </a:rPr>
              <a:t>https://www.thenewslens.com/article/4443</a:t>
            </a:r>
            <a:endParaRPr lang="zh-CN" altLang="en-US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MV Boli" panose="02000500030200090000" pitchFamily="2" charset="0"/>
              <a:ea typeface="微软雅黑" pitchFamily="34" charset="-122"/>
              <a:cs typeface="MV Boli" panose="02000500030200090000" pitchFamily="2" charset="0"/>
            </a:endParaRPr>
          </a:p>
        </p:txBody>
      </p:sp>
      <p:sp>
        <p:nvSpPr>
          <p:cNvPr id="18" name="TextBox 81"/>
          <p:cNvSpPr txBox="1"/>
          <p:nvPr/>
        </p:nvSpPr>
        <p:spPr>
          <a:xfrm>
            <a:off x="5626817" y="5113186"/>
            <a:ext cx="5759869" cy="369296"/>
          </a:xfrm>
          <a:prstGeom prst="rect">
            <a:avLst/>
          </a:prstGeom>
          <a:noFill/>
        </p:spPr>
        <p:txBody>
          <a:bodyPr wrap="square" lIns="91402" tIns="45702" rIns="91402" bIns="45702" rtlCol="0">
            <a:spAutoFit/>
          </a:bodyPr>
          <a:lstStyle/>
          <a:p>
            <a:pPr>
              <a:defRPr/>
            </a:pPr>
            <a:r>
              <a:rPr lang="en-US" altLang="zh-TW" dirty="0">
                <a:latin typeface="MV Boli" panose="02000500030200090000" pitchFamily="2" charset="0"/>
                <a:cs typeface="MV Boli" panose="02000500030200090000" pitchFamily="2" charset="0"/>
                <a:hlinkClick r:id="rId7"/>
              </a:rPr>
              <a:t>https://www.youtube.com/watch?v=mLdsw0XJyG8</a:t>
            </a:r>
            <a:endParaRPr lang="zh-CN" altLang="en-US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MV Boli" panose="02000500030200090000" pitchFamily="2" charset="0"/>
              <a:ea typeface="微软雅黑" pitchFamily="34" charset="-122"/>
              <a:cs typeface="MV Boli" panose="02000500030200090000" pitchFamily="2" charset="0"/>
            </a:endParaRPr>
          </a:p>
        </p:txBody>
      </p:sp>
      <p:sp>
        <p:nvSpPr>
          <p:cNvPr id="19" name="TextBox 82"/>
          <p:cNvSpPr txBox="1"/>
          <p:nvPr/>
        </p:nvSpPr>
        <p:spPr>
          <a:xfrm>
            <a:off x="5626817" y="1711059"/>
            <a:ext cx="5759869" cy="369296"/>
          </a:xfrm>
          <a:prstGeom prst="rect">
            <a:avLst/>
          </a:prstGeom>
          <a:noFill/>
        </p:spPr>
        <p:txBody>
          <a:bodyPr wrap="square" lIns="91402" tIns="45702" rIns="91402" bIns="45702" rtlCol="0">
            <a:spAutoFit/>
          </a:bodyPr>
          <a:lstStyle/>
          <a:p>
            <a:pPr>
              <a:defRPr/>
            </a:pPr>
            <a:r>
              <a:rPr lang="en-US" altLang="zh-TW" dirty="0">
                <a:latin typeface="MV Boli" panose="02000500030200090000" pitchFamily="2" charset="0"/>
                <a:cs typeface="MV Boli" panose="02000500030200090000" pitchFamily="2" charset="0"/>
                <a:hlinkClick r:id="rId8"/>
              </a:rPr>
              <a:t>https://www.thenewslens.com/article/121472</a:t>
            </a:r>
            <a:endParaRPr lang="zh-CN" altLang="en-US" kern="0" dirty="0">
              <a:solidFill>
                <a:sysClr val="windowText" lastClr="000000">
                  <a:lumMod val="65000"/>
                  <a:lumOff val="35000"/>
                </a:sysClr>
              </a:solidFill>
              <a:latin typeface="MV Boli" panose="02000500030200090000" pitchFamily="2" charset="0"/>
              <a:ea typeface="微软雅黑" pitchFamily="34" charset="-122"/>
              <a:cs typeface="MV Boli" panose="02000500030200090000" pitchFamily="2" charset="0"/>
            </a:endParaRPr>
          </a:p>
        </p:txBody>
      </p:sp>
      <p:sp>
        <p:nvSpPr>
          <p:cNvPr id="20" name="文本框 12"/>
          <p:cNvSpPr txBox="1"/>
          <p:nvPr/>
        </p:nvSpPr>
        <p:spPr bwMode="auto">
          <a:xfrm>
            <a:off x="2157500" y="2805323"/>
            <a:ext cx="2954578" cy="461628"/>
          </a:xfrm>
          <a:prstGeom prst="rect">
            <a:avLst/>
          </a:prstGeom>
          <a:noFill/>
          <a:ln>
            <a:noFill/>
          </a:ln>
        </p:spPr>
        <p:txBody>
          <a:bodyPr wrap="none" lIns="91402" tIns="45702" rIns="91402" bIns="45702">
            <a:spAutoFit/>
          </a:bodyPr>
          <a:lstStyle/>
          <a:p>
            <a:r>
              <a:rPr lang="zh-TW" altLang="en-US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掏空博達案求償無門</a:t>
            </a:r>
          </a:p>
        </p:txBody>
      </p:sp>
      <p:sp>
        <p:nvSpPr>
          <p:cNvPr id="21" name="文本框 12"/>
          <p:cNvSpPr txBox="1"/>
          <p:nvPr/>
        </p:nvSpPr>
        <p:spPr bwMode="auto">
          <a:xfrm>
            <a:off x="2285640" y="3931316"/>
            <a:ext cx="2847156" cy="830960"/>
          </a:xfrm>
          <a:prstGeom prst="rect">
            <a:avLst/>
          </a:prstGeom>
          <a:noFill/>
          <a:ln>
            <a:noFill/>
          </a:ln>
        </p:spPr>
        <p:txBody>
          <a:bodyPr wrap="square" lIns="91402" tIns="45702" rIns="91402" bIns="45702">
            <a:spAutoFit/>
          </a:bodyPr>
          <a:lstStyle/>
          <a:p>
            <a:pPr fontAlgn="base">
              <a:defRPr/>
            </a:pPr>
            <a:r>
              <a:rPr lang="zh-TW" altLang="en-US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如何掏空一間公司</a:t>
            </a:r>
            <a:br>
              <a:rPr lang="zh-TW" altLang="en-US" sz="2400" dirty="0"/>
            </a:br>
            <a:endParaRPr lang="en-US" altLang="zh-CN" sz="24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2"/>
          <p:cNvSpPr txBox="1"/>
          <p:nvPr/>
        </p:nvSpPr>
        <p:spPr bwMode="auto">
          <a:xfrm>
            <a:off x="2853213" y="5067021"/>
            <a:ext cx="1415695" cy="461628"/>
          </a:xfrm>
          <a:prstGeom prst="rect">
            <a:avLst/>
          </a:prstGeom>
          <a:noFill/>
          <a:ln>
            <a:noFill/>
          </a:ln>
        </p:spPr>
        <p:txBody>
          <a:bodyPr wrap="none" lIns="91402" tIns="45702" rIns="91402" bIns="45702">
            <a:spAutoFit/>
          </a:bodyPr>
          <a:lstStyle/>
          <a:p>
            <a:r>
              <a:rPr lang="zh-TW" altLang="en-US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博達掏空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CFFDA699-A843-4EFF-9818-4FD8F09489CD}"/>
              </a:ext>
            </a:extLst>
          </p:cNvPr>
          <p:cNvSpPr txBox="1"/>
          <p:nvPr/>
        </p:nvSpPr>
        <p:spPr>
          <a:xfrm>
            <a:off x="483755" y="96589"/>
            <a:ext cx="9457836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6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參考資料</a:t>
            </a:r>
            <a:endParaRPr lang="zh-CN" altLang="en-US" sz="36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397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1883739" y="2712885"/>
            <a:ext cx="3444278" cy="647433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12"/>
          <p:cNvSpPr txBox="1"/>
          <p:nvPr/>
        </p:nvSpPr>
        <p:spPr bwMode="auto">
          <a:xfrm>
            <a:off x="2567099" y="2797085"/>
            <a:ext cx="2031249" cy="461628"/>
          </a:xfrm>
          <a:prstGeom prst="rect">
            <a:avLst/>
          </a:prstGeom>
          <a:noFill/>
          <a:ln>
            <a:noFill/>
          </a:ln>
        </p:spPr>
        <p:txBody>
          <a:bodyPr wrap="none" lIns="91402" tIns="45702" rIns="91402" bIns="45702">
            <a:spAutoFit/>
          </a:bodyPr>
          <a:lstStyle/>
          <a:p>
            <a:pPr>
              <a:defRPr/>
            </a:pPr>
            <a:r>
              <a:rPr lang="zh-TW" altLang="en-US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中華管理評論</a:t>
            </a:r>
            <a:endParaRPr lang="en-US" altLang="zh-CN" sz="2400" b="1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883739" y="3838456"/>
            <a:ext cx="3443804" cy="645596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895327" y="4962190"/>
            <a:ext cx="3442373" cy="645145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79"/>
          <p:cNvSpPr txBox="1"/>
          <p:nvPr/>
        </p:nvSpPr>
        <p:spPr>
          <a:xfrm>
            <a:off x="5625550" y="3899286"/>
            <a:ext cx="5641455" cy="646294"/>
          </a:xfrm>
          <a:prstGeom prst="rect">
            <a:avLst/>
          </a:prstGeom>
          <a:noFill/>
        </p:spPr>
        <p:txBody>
          <a:bodyPr wrap="square" lIns="91402" tIns="45702" rIns="91402" bIns="45702" rtlCol="0">
            <a:spAutoFit/>
          </a:bodyPr>
          <a:lstStyle/>
          <a:p>
            <a:pPr>
              <a:defRPr/>
            </a:pPr>
            <a:r>
              <a:rPr lang="en-US" altLang="zh-TW" dirty="0">
                <a:latin typeface="MV Boli" panose="02000500030200090000" pitchFamily="2" charset="0"/>
                <a:cs typeface="MV Boli" panose="0200050003020009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https://www.businesstoday.com.tw/article/category/80393/post/200406240032</a:t>
            </a:r>
            <a:endParaRPr lang="zh-CN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7" name="TextBox 80"/>
          <p:cNvSpPr txBox="1"/>
          <p:nvPr/>
        </p:nvSpPr>
        <p:spPr>
          <a:xfrm>
            <a:off x="5625551" y="5093251"/>
            <a:ext cx="5982516" cy="369296"/>
          </a:xfrm>
          <a:prstGeom prst="rect">
            <a:avLst/>
          </a:prstGeom>
          <a:noFill/>
        </p:spPr>
        <p:txBody>
          <a:bodyPr wrap="square" lIns="91402" tIns="45702" rIns="91402" bIns="45702" rtlCol="0">
            <a:spAutoFit/>
          </a:bodyPr>
          <a:lstStyle/>
          <a:p>
            <a:pPr>
              <a:defRPr/>
            </a:pPr>
            <a:r>
              <a:rPr lang="en-US" altLang="zh-TW" dirty="0">
                <a:latin typeface="MV Boli" panose="02000500030200090000" pitchFamily="2" charset="0"/>
                <a:cs typeface="MV Boli" panose="0200050003020009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http://aca.cust.edu.tw/pub/journal/35/35-06.pdf</a:t>
            </a:r>
            <a:endParaRPr lang="zh-CN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9" name="TextBox 82"/>
          <p:cNvSpPr txBox="1"/>
          <p:nvPr/>
        </p:nvSpPr>
        <p:spPr>
          <a:xfrm>
            <a:off x="5625551" y="2705322"/>
            <a:ext cx="5641455" cy="646294"/>
          </a:xfrm>
          <a:prstGeom prst="rect">
            <a:avLst/>
          </a:prstGeom>
          <a:noFill/>
        </p:spPr>
        <p:txBody>
          <a:bodyPr wrap="square" lIns="91402" tIns="45702" rIns="91402" bIns="45702" rtlCol="0">
            <a:spAutoFit/>
          </a:bodyPr>
          <a:lstStyle/>
          <a:p>
            <a:pPr>
              <a:defRPr/>
            </a:pPr>
            <a:r>
              <a:rPr lang="en-US" altLang="zh-TW" dirty="0">
                <a:latin typeface="MV Boli" panose="02000500030200090000" pitchFamily="2" charset="0"/>
                <a:cs typeface="MV Boli" panose="0200050003020009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http://cmr.ba.ouhk.edu.hk/cmr/webjournal/v14n2/CMR213C08.pdf</a:t>
            </a:r>
            <a:endParaRPr lang="zh-CN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0" name="文本框 12"/>
          <p:cNvSpPr txBox="1"/>
          <p:nvPr/>
        </p:nvSpPr>
        <p:spPr bwMode="auto">
          <a:xfrm>
            <a:off x="2346992" y="3930440"/>
            <a:ext cx="2573064" cy="461628"/>
          </a:xfrm>
          <a:prstGeom prst="rect">
            <a:avLst/>
          </a:prstGeom>
          <a:noFill/>
          <a:ln>
            <a:noFill/>
          </a:ln>
        </p:spPr>
        <p:txBody>
          <a:bodyPr wrap="none" lIns="91402" tIns="45702" rIns="91402" bIns="45702">
            <a:spAutoFit/>
          </a:bodyPr>
          <a:lstStyle/>
          <a:p>
            <a:r>
              <a:rPr lang="zh-TW" altLang="en-US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錢 </a:t>
            </a:r>
            <a:r>
              <a:rPr lang="en-US" altLang="zh-TW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‧</a:t>
            </a:r>
            <a:r>
              <a:rPr lang="zh-TW" altLang="en-US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謊言 </a:t>
            </a:r>
            <a:r>
              <a:rPr lang="en-US" altLang="zh-TW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‧</a:t>
            </a:r>
            <a:r>
              <a:rPr lang="zh-TW" altLang="en-US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大黑幕</a:t>
            </a:r>
          </a:p>
        </p:txBody>
      </p:sp>
      <p:sp>
        <p:nvSpPr>
          <p:cNvPr id="22" name="文本框 12"/>
          <p:cNvSpPr txBox="1"/>
          <p:nvPr/>
        </p:nvSpPr>
        <p:spPr bwMode="auto">
          <a:xfrm>
            <a:off x="2310123" y="5059773"/>
            <a:ext cx="2646802" cy="461628"/>
          </a:xfrm>
          <a:prstGeom prst="rect">
            <a:avLst/>
          </a:prstGeom>
          <a:noFill/>
          <a:ln>
            <a:noFill/>
          </a:ln>
        </p:spPr>
        <p:txBody>
          <a:bodyPr wrap="none" lIns="91402" tIns="45702" rIns="91402" bIns="45702">
            <a:spAutoFit/>
          </a:bodyPr>
          <a:lstStyle/>
          <a:p>
            <a:r>
              <a:rPr lang="zh-TW" altLang="en-US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中華商工專校學報</a:t>
            </a: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CFFDA699-A843-4EFF-9818-4FD8F09489CD}"/>
              </a:ext>
            </a:extLst>
          </p:cNvPr>
          <p:cNvSpPr txBox="1"/>
          <p:nvPr/>
        </p:nvSpPr>
        <p:spPr>
          <a:xfrm>
            <a:off x="483755" y="96589"/>
            <a:ext cx="9457836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6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參考資料</a:t>
            </a:r>
            <a:endParaRPr lang="zh-CN" altLang="en-US" sz="36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63">
            <a:extLst>
              <a:ext uri="{FF2B5EF4-FFF2-40B4-BE49-F238E27FC236}">
                <a16:creationId xmlns:a16="http://schemas.microsoft.com/office/drawing/2014/main" id="{A2553040-9077-460B-AD79-EA5177547A41}"/>
              </a:ext>
            </a:extLst>
          </p:cNvPr>
          <p:cNvGrpSpPr/>
          <p:nvPr/>
        </p:nvGrpSpPr>
        <p:grpSpPr>
          <a:xfrm>
            <a:off x="965043" y="4906793"/>
            <a:ext cx="758455" cy="755938"/>
            <a:chOff x="3631397" y="3674484"/>
            <a:chExt cx="758455" cy="755938"/>
          </a:xfrm>
        </p:grpSpPr>
        <p:sp>
          <p:nvSpPr>
            <p:cNvPr id="26" name="Oval 3731">
              <a:extLst>
                <a:ext uri="{FF2B5EF4-FFF2-40B4-BE49-F238E27FC236}">
                  <a16:creationId xmlns:a16="http://schemas.microsoft.com/office/drawing/2014/main" id="{EAD5326D-DB1B-4078-8E69-E13261266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1397" y="3674484"/>
              <a:ext cx="758455" cy="755938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4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9" name="组合 65">
              <a:extLst>
                <a:ext uri="{FF2B5EF4-FFF2-40B4-BE49-F238E27FC236}">
                  <a16:creationId xmlns:a16="http://schemas.microsoft.com/office/drawing/2014/main" id="{6DA81C9C-51A0-4A73-92CF-FFDB9171B776}"/>
                </a:ext>
              </a:extLst>
            </p:cNvPr>
            <p:cNvGrpSpPr/>
            <p:nvPr/>
          </p:nvGrpSpPr>
          <p:grpSpPr>
            <a:xfrm>
              <a:off x="3690514" y="3895228"/>
              <a:ext cx="640221" cy="314450"/>
              <a:chOff x="3675420" y="3667978"/>
              <a:chExt cx="640221" cy="314450"/>
            </a:xfrm>
          </p:grpSpPr>
          <p:sp>
            <p:nvSpPr>
              <p:cNvPr id="30" name="Freeform 3786">
                <a:extLst>
                  <a:ext uri="{FF2B5EF4-FFF2-40B4-BE49-F238E27FC236}">
                    <a16:creationId xmlns:a16="http://schemas.microsoft.com/office/drawing/2014/main" id="{87319669-3C11-44D0-83E4-F5386A183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6231" y="3818914"/>
                <a:ext cx="381114" cy="163514"/>
              </a:xfrm>
              <a:custGeom>
                <a:avLst/>
                <a:gdLst>
                  <a:gd name="T0" fmla="*/ 63 w 128"/>
                  <a:gd name="T1" fmla="*/ 0 h 55"/>
                  <a:gd name="T2" fmla="*/ 0 w 128"/>
                  <a:gd name="T3" fmla="*/ 9 h 55"/>
                  <a:gd name="T4" fmla="*/ 0 w 128"/>
                  <a:gd name="T5" fmla="*/ 55 h 55"/>
                  <a:gd name="T6" fmla="*/ 64 w 128"/>
                  <a:gd name="T7" fmla="*/ 47 h 55"/>
                  <a:gd name="T8" fmla="*/ 64 w 128"/>
                  <a:gd name="T9" fmla="*/ 47 h 55"/>
                  <a:gd name="T10" fmla="*/ 117 w 128"/>
                  <a:gd name="T11" fmla="*/ 53 h 55"/>
                  <a:gd name="T12" fmla="*/ 128 w 128"/>
                  <a:gd name="T13" fmla="*/ 55 h 55"/>
                  <a:gd name="T14" fmla="*/ 128 w 128"/>
                  <a:gd name="T15" fmla="*/ 55 h 55"/>
                  <a:gd name="T16" fmla="*/ 128 w 128"/>
                  <a:gd name="T17" fmla="*/ 9 h 55"/>
                  <a:gd name="T18" fmla="*/ 128 w 128"/>
                  <a:gd name="T19" fmla="*/ 9 h 55"/>
                  <a:gd name="T20" fmla="*/ 121 w 128"/>
                  <a:gd name="T21" fmla="*/ 7 h 55"/>
                  <a:gd name="T22" fmla="*/ 63 w 128"/>
                  <a:gd name="T2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" h="55">
                    <a:moveTo>
                      <a:pt x="63" y="0"/>
                    </a:moveTo>
                    <a:cubicBezTo>
                      <a:pt x="22" y="0"/>
                      <a:pt x="0" y="9"/>
                      <a:pt x="0" y="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31" y="47"/>
                      <a:pt x="64" y="47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85" y="47"/>
                      <a:pt x="105" y="50"/>
                      <a:pt x="117" y="53"/>
                    </a:cubicBezTo>
                    <a:cubicBezTo>
                      <a:pt x="124" y="54"/>
                      <a:pt x="128" y="55"/>
                      <a:pt x="128" y="55"/>
                    </a:cubicBezTo>
                    <a:cubicBezTo>
                      <a:pt x="128" y="55"/>
                      <a:pt x="128" y="55"/>
                      <a:pt x="128" y="55"/>
                    </a:cubicBezTo>
                    <a:cubicBezTo>
                      <a:pt x="128" y="9"/>
                      <a:pt x="128" y="9"/>
                      <a:pt x="128" y="9"/>
                    </a:cubicBezTo>
                    <a:cubicBezTo>
                      <a:pt x="128" y="9"/>
                      <a:pt x="128" y="9"/>
                      <a:pt x="128" y="9"/>
                    </a:cubicBezTo>
                    <a:cubicBezTo>
                      <a:pt x="128" y="9"/>
                      <a:pt x="125" y="8"/>
                      <a:pt x="121" y="7"/>
                    </a:cubicBezTo>
                    <a:cubicBezTo>
                      <a:pt x="111" y="4"/>
                      <a:pt x="91" y="0"/>
                      <a:pt x="63" y="0"/>
                    </a:cubicBezTo>
                    <a:close/>
                  </a:path>
                </a:pathLst>
              </a:custGeom>
              <a:solidFill>
                <a:srgbClr val="447197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3787">
                <a:extLst>
                  <a:ext uri="{FF2B5EF4-FFF2-40B4-BE49-F238E27FC236}">
                    <a16:creationId xmlns:a16="http://schemas.microsoft.com/office/drawing/2014/main" id="{0C88A430-6F93-4BDB-8FFD-962284B35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420" y="3667978"/>
                <a:ext cx="640221" cy="303130"/>
              </a:xfrm>
              <a:custGeom>
                <a:avLst/>
                <a:gdLst>
                  <a:gd name="T0" fmla="*/ 193 w 215"/>
                  <a:gd name="T1" fmla="*/ 84 h 102"/>
                  <a:gd name="T2" fmla="*/ 192 w 215"/>
                  <a:gd name="T3" fmla="*/ 81 h 102"/>
                  <a:gd name="T4" fmla="*/ 192 w 215"/>
                  <a:gd name="T5" fmla="*/ 78 h 102"/>
                  <a:gd name="T6" fmla="*/ 193 w 215"/>
                  <a:gd name="T7" fmla="*/ 75 h 102"/>
                  <a:gd name="T8" fmla="*/ 191 w 215"/>
                  <a:gd name="T9" fmla="*/ 72 h 102"/>
                  <a:gd name="T10" fmla="*/ 191 w 215"/>
                  <a:gd name="T11" fmla="*/ 58 h 102"/>
                  <a:gd name="T12" fmla="*/ 215 w 215"/>
                  <a:gd name="T13" fmla="*/ 48 h 102"/>
                  <a:gd name="T14" fmla="*/ 191 w 215"/>
                  <a:gd name="T15" fmla="*/ 37 h 102"/>
                  <a:gd name="T16" fmla="*/ 190 w 215"/>
                  <a:gd name="T17" fmla="*/ 36 h 102"/>
                  <a:gd name="T18" fmla="*/ 189 w 215"/>
                  <a:gd name="T19" fmla="*/ 36 h 102"/>
                  <a:gd name="T20" fmla="*/ 108 w 215"/>
                  <a:gd name="T21" fmla="*/ 0 h 102"/>
                  <a:gd name="T22" fmla="*/ 0 w 215"/>
                  <a:gd name="T23" fmla="*/ 48 h 102"/>
                  <a:gd name="T24" fmla="*/ 37 w 215"/>
                  <a:gd name="T25" fmla="*/ 64 h 102"/>
                  <a:gd name="T26" fmla="*/ 37 w 215"/>
                  <a:gd name="T27" fmla="*/ 58 h 102"/>
                  <a:gd name="T28" fmla="*/ 107 w 215"/>
                  <a:gd name="T29" fmla="*/ 48 h 102"/>
                  <a:gd name="T30" fmla="*/ 171 w 215"/>
                  <a:gd name="T31" fmla="*/ 56 h 102"/>
                  <a:gd name="T32" fmla="*/ 179 w 215"/>
                  <a:gd name="T33" fmla="*/ 58 h 102"/>
                  <a:gd name="T34" fmla="*/ 179 w 215"/>
                  <a:gd name="T35" fmla="*/ 58 h 102"/>
                  <a:gd name="T36" fmla="*/ 179 w 215"/>
                  <a:gd name="T37" fmla="*/ 64 h 102"/>
                  <a:gd name="T38" fmla="*/ 189 w 215"/>
                  <a:gd name="T39" fmla="*/ 59 h 102"/>
                  <a:gd name="T40" fmla="*/ 189 w 215"/>
                  <a:gd name="T41" fmla="*/ 72 h 102"/>
                  <a:gd name="T42" fmla="*/ 187 w 215"/>
                  <a:gd name="T43" fmla="*/ 75 h 102"/>
                  <a:gd name="T44" fmla="*/ 188 w 215"/>
                  <a:gd name="T45" fmla="*/ 78 h 102"/>
                  <a:gd name="T46" fmla="*/ 188 w 215"/>
                  <a:gd name="T47" fmla="*/ 81 h 102"/>
                  <a:gd name="T48" fmla="*/ 187 w 215"/>
                  <a:gd name="T49" fmla="*/ 84 h 102"/>
                  <a:gd name="T50" fmla="*/ 184 w 215"/>
                  <a:gd name="T51" fmla="*/ 97 h 102"/>
                  <a:gd name="T52" fmla="*/ 190 w 215"/>
                  <a:gd name="T53" fmla="*/ 102 h 102"/>
                  <a:gd name="T54" fmla="*/ 190 w 215"/>
                  <a:gd name="T55" fmla="*/ 102 h 102"/>
                  <a:gd name="T56" fmla="*/ 190 w 215"/>
                  <a:gd name="T57" fmla="*/ 102 h 102"/>
                  <a:gd name="T58" fmla="*/ 196 w 215"/>
                  <a:gd name="T59" fmla="*/ 97 h 102"/>
                  <a:gd name="T60" fmla="*/ 193 w 215"/>
                  <a:gd name="T61" fmla="*/ 8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5" h="102">
                    <a:moveTo>
                      <a:pt x="193" y="84"/>
                    </a:moveTo>
                    <a:cubicBezTo>
                      <a:pt x="193" y="83"/>
                      <a:pt x="193" y="82"/>
                      <a:pt x="192" y="81"/>
                    </a:cubicBezTo>
                    <a:cubicBezTo>
                      <a:pt x="192" y="78"/>
                      <a:pt x="192" y="78"/>
                      <a:pt x="192" y="78"/>
                    </a:cubicBezTo>
                    <a:cubicBezTo>
                      <a:pt x="193" y="78"/>
                      <a:pt x="193" y="76"/>
                      <a:pt x="193" y="75"/>
                    </a:cubicBezTo>
                    <a:cubicBezTo>
                      <a:pt x="193" y="74"/>
                      <a:pt x="192" y="72"/>
                      <a:pt x="191" y="72"/>
                    </a:cubicBezTo>
                    <a:cubicBezTo>
                      <a:pt x="191" y="58"/>
                      <a:pt x="191" y="58"/>
                      <a:pt x="191" y="58"/>
                    </a:cubicBezTo>
                    <a:cubicBezTo>
                      <a:pt x="215" y="48"/>
                      <a:pt x="215" y="48"/>
                      <a:pt x="215" y="48"/>
                    </a:cubicBezTo>
                    <a:cubicBezTo>
                      <a:pt x="191" y="37"/>
                      <a:pt x="191" y="37"/>
                      <a:pt x="191" y="37"/>
                    </a:cubicBezTo>
                    <a:cubicBezTo>
                      <a:pt x="191" y="36"/>
                      <a:pt x="190" y="36"/>
                      <a:pt x="190" y="36"/>
                    </a:cubicBezTo>
                    <a:cubicBezTo>
                      <a:pt x="190" y="36"/>
                      <a:pt x="190" y="36"/>
                      <a:pt x="189" y="36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58"/>
                      <a:pt x="62" y="48"/>
                      <a:pt x="107" y="48"/>
                    </a:cubicBezTo>
                    <a:cubicBezTo>
                      <a:pt x="138" y="48"/>
                      <a:pt x="160" y="53"/>
                      <a:pt x="171" y="56"/>
                    </a:cubicBezTo>
                    <a:cubicBezTo>
                      <a:pt x="176" y="57"/>
                      <a:pt x="179" y="58"/>
                      <a:pt x="179" y="58"/>
                    </a:cubicBezTo>
                    <a:cubicBezTo>
                      <a:pt x="179" y="58"/>
                      <a:pt x="179" y="58"/>
                      <a:pt x="179" y="58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89" y="59"/>
                      <a:pt x="189" y="59"/>
                      <a:pt x="189" y="59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8" y="72"/>
                      <a:pt x="187" y="74"/>
                      <a:pt x="187" y="75"/>
                    </a:cubicBezTo>
                    <a:cubicBezTo>
                      <a:pt x="187" y="76"/>
                      <a:pt x="187" y="78"/>
                      <a:pt x="188" y="78"/>
                    </a:cubicBezTo>
                    <a:cubicBezTo>
                      <a:pt x="188" y="81"/>
                      <a:pt x="188" y="81"/>
                      <a:pt x="188" y="81"/>
                    </a:cubicBezTo>
                    <a:cubicBezTo>
                      <a:pt x="187" y="82"/>
                      <a:pt x="187" y="83"/>
                      <a:pt x="187" y="84"/>
                    </a:cubicBezTo>
                    <a:cubicBezTo>
                      <a:pt x="186" y="93"/>
                      <a:pt x="185" y="96"/>
                      <a:pt x="184" y="97"/>
                    </a:cubicBezTo>
                    <a:cubicBezTo>
                      <a:pt x="184" y="99"/>
                      <a:pt x="186" y="102"/>
                      <a:pt x="190" y="102"/>
                    </a:cubicBezTo>
                    <a:cubicBezTo>
                      <a:pt x="190" y="102"/>
                      <a:pt x="190" y="102"/>
                      <a:pt x="190" y="102"/>
                    </a:cubicBezTo>
                    <a:cubicBezTo>
                      <a:pt x="190" y="102"/>
                      <a:pt x="190" y="102"/>
                      <a:pt x="190" y="102"/>
                    </a:cubicBezTo>
                    <a:cubicBezTo>
                      <a:pt x="194" y="102"/>
                      <a:pt x="196" y="99"/>
                      <a:pt x="196" y="97"/>
                    </a:cubicBezTo>
                    <a:cubicBezTo>
                      <a:pt x="194" y="96"/>
                      <a:pt x="194" y="93"/>
                      <a:pt x="193" y="84"/>
                    </a:cubicBezTo>
                    <a:close/>
                  </a:path>
                </a:pathLst>
              </a:custGeom>
              <a:solidFill>
                <a:srgbClr val="447197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9" name="组合 56">
            <a:extLst>
              <a:ext uri="{FF2B5EF4-FFF2-40B4-BE49-F238E27FC236}">
                <a16:creationId xmlns:a16="http://schemas.microsoft.com/office/drawing/2014/main" id="{5AF44D09-BE63-4979-BCA4-0744AD4938A0}"/>
              </a:ext>
            </a:extLst>
          </p:cNvPr>
          <p:cNvGrpSpPr/>
          <p:nvPr/>
        </p:nvGrpSpPr>
        <p:grpSpPr>
          <a:xfrm>
            <a:off x="967678" y="3782287"/>
            <a:ext cx="755938" cy="755938"/>
            <a:chOff x="8470157" y="3209097"/>
            <a:chExt cx="755938" cy="755938"/>
          </a:xfrm>
        </p:grpSpPr>
        <p:sp>
          <p:nvSpPr>
            <p:cNvPr id="60" name="Oval 3743">
              <a:extLst>
                <a:ext uri="{FF2B5EF4-FFF2-40B4-BE49-F238E27FC236}">
                  <a16:creationId xmlns:a16="http://schemas.microsoft.com/office/drawing/2014/main" id="{ABAA6535-BB21-4CAB-98CC-6D131D90D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0157" y="3209097"/>
              <a:ext cx="755938" cy="755938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4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61" name="组合 58">
              <a:extLst>
                <a:ext uri="{FF2B5EF4-FFF2-40B4-BE49-F238E27FC236}">
                  <a16:creationId xmlns:a16="http://schemas.microsoft.com/office/drawing/2014/main" id="{0251135D-89C8-4D7C-B750-45E68B3DC851}"/>
                </a:ext>
              </a:extLst>
            </p:cNvPr>
            <p:cNvGrpSpPr/>
            <p:nvPr/>
          </p:nvGrpSpPr>
          <p:grpSpPr>
            <a:xfrm>
              <a:off x="8593421" y="3417263"/>
              <a:ext cx="509410" cy="339606"/>
              <a:chOff x="8609773" y="3176177"/>
              <a:chExt cx="509410" cy="339606"/>
            </a:xfrm>
          </p:grpSpPr>
          <p:sp>
            <p:nvSpPr>
              <p:cNvPr id="62" name="Freeform 3777">
                <a:extLst>
                  <a:ext uri="{FF2B5EF4-FFF2-40B4-BE49-F238E27FC236}">
                    <a16:creationId xmlns:a16="http://schemas.microsoft.com/office/drawing/2014/main" id="{753EDCDC-B043-48C6-AECA-83FE0A2649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09773" y="3176177"/>
                <a:ext cx="509410" cy="339606"/>
              </a:xfrm>
              <a:custGeom>
                <a:avLst/>
                <a:gdLst>
                  <a:gd name="T0" fmla="*/ 0 w 405"/>
                  <a:gd name="T1" fmla="*/ 0 h 270"/>
                  <a:gd name="T2" fmla="*/ 0 w 405"/>
                  <a:gd name="T3" fmla="*/ 270 h 270"/>
                  <a:gd name="T4" fmla="*/ 405 w 405"/>
                  <a:gd name="T5" fmla="*/ 270 h 270"/>
                  <a:gd name="T6" fmla="*/ 405 w 405"/>
                  <a:gd name="T7" fmla="*/ 0 h 270"/>
                  <a:gd name="T8" fmla="*/ 0 w 405"/>
                  <a:gd name="T9" fmla="*/ 0 h 270"/>
                  <a:gd name="T10" fmla="*/ 379 w 405"/>
                  <a:gd name="T11" fmla="*/ 246 h 270"/>
                  <a:gd name="T12" fmla="*/ 26 w 405"/>
                  <a:gd name="T13" fmla="*/ 246 h 270"/>
                  <a:gd name="T14" fmla="*/ 26 w 405"/>
                  <a:gd name="T15" fmla="*/ 24 h 270"/>
                  <a:gd name="T16" fmla="*/ 379 w 405"/>
                  <a:gd name="T17" fmla="*/ 24 h 270"/>
                  <a:gd name="T18" fmla="*/ 379 w 405"/>
                  <a:gd name="T19" fmla="*/ 2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5" h="270">
                    <a:moveTo>
                      <a:pt x="0" y="0"/>
                    </a:moveTo>
                    <a:lnTo>
                      <a:pt x="0" y="270"/>
                    </a:lnTo>
                    <a:lnTo>
                      <a:pt x="405" y="270"/>
                    </a:lnTo>
                    <a:lnTo>
                      <a:pt x="405" y="0"/>
                    </a:lnTo>
                    <a:lnTo>
                      <a:pt x="0" y="0"/>
                    </a:lnTo>
                    <a:close/>
                    <a:moveTo>
                      <a:pt x="379" y="246"/>
                    </a:moveTo>
                    <a:lnTo>
                      <a:pt x="26" y="246"/>
                    </a:lnTo>
                    <a:lnTo>
                      <a:pt x="26" y="24"/>
                    </a:lnTo>
                    <a:lnTo>
                      <a:pt x="379" y="24"/>
                    </a:lnTo>
                    <a:lnTo>
                      <a:pt x="379" y="246"/>
                    </a:lnTo>
                    <a:close/>
                  </a:path>
                </a:pathLst>
              </a:custGeom>
              <a:solidFill>
                <a:srgbClr val="B3343F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3778">
                <a:extLst>
                  <a:ext uri="{FF2B5EF4-FFF2-40B4-BE49-F238E27FC236}">
                    <a16:creationId xmlns:a16="http://schemas.microsoft.com/office/drawing/2014/main" id="{2CDAEE4F-694C-4DD4-BD84-06E6363FE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7694" y="3265481"/>
                <a:ext cx="47797" cy="152194"/>
              </a:xfrm>
              <a:custGeom>
                <a:avLst/>
                <a:gdLst>
                  <a:gd name="T0" fmla="*/ 17 w 38"/>
                  <a:gd name="T1" fmla="*/ 121 h 121"/>
                  <a:gd name="T2" fmla="*/ 17 w 38"/>
                  <a:gd name="T3" fmla="*/ 21 h 121"/>
                  <a:gd name="T4" fmla="*/ 0 w 38"/>
                  <a:gd name="T5" fmla="*/ 21 h 121"/>
                  <a:gd name="T6" fmla="*/ 0 w 38"/>
                  <a:gd name="T7" fmla="*/ 0 h 121"/>
                  <a:gd name="T8" fmla="*/ 38 w 38"/>
                  <a:gd name="T9" fmla="*/ 0 h 121"/>
                  <a:gd name="T10" fmla="*/ 38 w 38"/>
                  <a:gd name="T11" fmla="*/ 121 h 121"/>
                  <a:gd name="T12" fmla="*/ 17 w 38"/>
                  <a:gd name="T1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21">
                    <a:moveTo>
                      <a:pt x="17" y="121"/>
                    </a:moveTo>
                    <a:lnTo>
                      <a:pt x="17" y="21"/>
                    </a:lnTo>
                    <a:lnTo>
                      <a:pt x="0" y="21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121"/>
                    </a:lnTo>
                    <a:lnTo>
                      <a:pt x="17" y="121"/>
                    </a:lnTo>
                    <a:close/>
                  </a:path>
                </a:pathLst>
              </a:custGeom>
              <a:solidFill>
                <a:srgbClr val="B3343F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3779">
                <a:extLst>
                  <a:ext uri="{FF2B5EF4-FFF2-40B4-BE49-F238E27FC236}">
                    <a16:creationId xmlns:a16="http://schemas.microsoft.com/office/drawing/2014/main" id="{608F992C-F0CD-4407-AD47-1714EF441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3287" y="3315794"/>
                <a:ext cx="101882" cy="101882"/>
              </a:xfrm>
              <a:custGeom>
                <a:avLst/>
                <a:gdLst>
                  <a:gd name="T0" fmla="*/ 52 w 81"/>
                  <a:gd name="T1" fmla="*/ 52 h 81"/>
                  <a:gd name="T2" fmla="*/ 52 w 81"/>
                  <a:gd name="T3" fmla="*/ 81 h 81"/>
                  <a:gd name="T4" fmla="*/ 31 w 81"/>
                  <a:gd name="T5" fmla="*/ 81 h 81"/>
                  <a:gd name="T6" fmla="*/ 31 w 81"/>
                  <a:gd name="T7" fmla="*/ 52 h 81"/>
                  <a:gd name="T8" fmla="*/ 0 w 81"/>
                  <a:gd name="T9" fmla="*/ 52 h 81"/>
                  <a:gd name="T10" fmla="*/ 0 w 81"/>
                  <a:gd name="T11" fmla="*/ 29 h 81"/>
                  <a:gd name="T12" fmla="*/ 31 w 81"/>
                  <a:gd name="T13" fmla="*/ 29 h 81"/>
                  <a:gd name="T14" fmla="*/ 31 w 81"/>
                  <a:gd name="T15" fmla="*/ 0 h 81"/>
                  <a:gd name="T16" fmla="*/ 52 w 81"/>
                  <a:gd name="T17" fmla="*/ 0 h 81"/>
                  <a:gd name="T18" fmla="*/ 52 w 81"/>
                  <a:gd name="T19" fmla="*/ 29 h 81"/>
                  <a:gd name="T20" fmla="*/ 81 w 81"/>
                  <a:gd name="T21" fmla="*/ 29 h 81"/>
                  <a:gd name="T22" fmla="*/ 81 w 81"/>
                  <a:gd name="T23" fmla="*/ 52 h 81"/>
                  <a:gd name="T24" fmla="*/ 52 w 81"/>
                  <a:gd name="T25" fmla="*/ 5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81">
                    <a:moveTo>
                      <a:pt x="52" y="52"/>
                    </a:moveTo>
                    <a:lnTo>
                      <a:pt x="52" y="81"/>
                    </a:lnTo>
                    <a:lnTo>
                      <a:pt x="31" y="81"/>
                    </a:lnTo>
                    <a:lnTo>
                      <a:pt x="31" y="52"/>
                    </a:lnTo>
                    <a:lnTo>
                      <a:pt x="0" y="52"/>
                    </a:lnTo>
                    <a:lnTo>
                      <a:pt x="0" y="29"/>
                    </a:lnTo>
                    <a:lnTo>
                      <a:pt x="31" y="29"/>
                    </a:lnTo>
                    <a:lnTo>
                      <a:pt x="31" y="0"/>
                    </a:lnTo>
                    <a:lnTo>
                      <a:pt x="52" y="0"/>
                    </a:lnTo>
                    <a:lnTo>
                      <a:pt x="52" y="29"/>
                    </a:lnTo>
                    <a:lnTo>
                      <a:pt x="81" y="29"/>
                    </a:lnTo>
                    <a:lnTo>
                      <a:pt x="81" y="52"/>
                    </a:lnTo>
                    <a:lnTo>
                      <a:pt x="52" y="52"/>
                    </a:lnTo>
                    <a:close/>
                  </a:path>
                </a:pathLst>
              </a:custGeom>
              <a:solidFill>
                <a:srgbClr val="B3343F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3780">
                <a:extLst>
                  <a:ext uri="{FF2B5EF4-FFF2-40B4-BE49-F238E27FC236}">
                    <a16:creationId xmlns:a16="http://schemas.microsoft.com/office/drawing/2014/main" id="{4FBCC1B0-DAE0-4A12-8E7D-50D8CF7C8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1895" y="3262965"/>
                <a:ext cx="74142" cy="154710"/>
              </a:xfrm>
              <a:custGeom>
                <a:avLst/>
                <a:gdLst>
                  <a:gd name="T0" fmla="*/ 24 w 34"/>
                  <a:gd name="T1" fmla="*/ 34 h 52"/>
                  <a:gd name="T2" fmla="*/ 13 w 34"/>
                  <a:gd name="T3" fmla="*/ 44 h 52"/>
                  <a:gd name="T4" fmla="*/ 34 w 34"/>
                  <a:gd name="T5" fmla="*/ 44 h 52"/>
                  <a:gd name="T6" fmla="*/ 34 w 34"/>
                  <a:gd name="T7" fmla="*/ 52 h 52"/>
                  <a:gd name="T8" fmla="*/ 0 w 34"/>
                  <a:gd name="T9" fmla="*/ 52 h 52"/>
                  <a:gd name="T10" fmla="*/ 0 w 34"/>
                  <a:gd name="T11" fmla="*/ 44 h 52"/>
                  <a:gd name="T12" fmla="*/ 19 w 34"/>
                  <a:gd name="T13" fmla="*/ 27 h 52"/>
                  <a:gd name="T14" fmla="*/ 25 w 34"/>
                  <a:gd name="T15" fmla="*/ 17 h 52"/>
                  <a:gd name="T16" fmla="*/ 17 w 34"/>
                  <a:gd name="T17" fmla="*/ 9 h 52"/>
                  <a:gd name="T18" fmla="*/ 9 w 34"/>
                  <a:gd name="T19" fmla="*/ 19 h 52"/>
                  <a:gd name="T20" fmla="*/ 0 w 34"/>
                  <a:gd name="T21" fmla="*/ 19 h 52"/>
                  <a:gd name="T22" fmla="*/ 17 w 34"/>
                  <a:gd name="T23" fmla="*/ 0 h 52"/>
                  <a:gd name="T24" fmla="*/ 34 w 34"/>
                  <a:gd name="T25" fmla="*/ 17 h 52"/>
                  <a:gd name="T26" fmla="*/ 24 w 34"/>
                  <a:gd name="T27" fmla="*/ 3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" h="52">
                    <a:moveTo>
                      <a:pt x="24" y="34"/>
                    </a:moveTo>
                    <a:cubicBezTo>
                      <a:pt x="13" y="44"/>
                      <a:pt x="13" y="44"/>
                      <a:pt x="13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23" y="23"/>
                      <a:pt x="25" y="20"/>
                      <a:pt x="25" y="17"/>
                    </a:cubicBezTo>
                    <a:cubicBezTo>
                      <a:pt x="25" y="12"/>
                      <a:pt x="21" y="9"/>
                      <a:pt x="17" y="9"/>
                    </a:cubicBezTo>
                    <a:cubicBezTo>
                      <a:pt x="12" y="9"/>
                      <a:pt x="9" y="13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27" y="0"/>
                      <a:pt x="34" y="7"/>
                      <a:pt x="34" y="17"/>
                    </a:cubicBezTo>
                    <a:cubicBezTo>
                      <a:pt x="34" y="23"/>
                      <a:pt x="32" y="27"/>
                      <a:pt x="24" y="34"/>
                    </a:cubicBezTo>
                    <a:close/>
                  </a:path>
                </a:pathLst>
              </a:custGeom>
              <a:solidFill>
                <a:srgbClr val="B3343F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6" name="圆角矩形 13">
            <a:extLst>
              <a:ext uri="{FF2B5EF4-FFF2-40B4-BE49-F238E27FC236}">
                <a16:creationId xmlns:a16="http://schemas.microsoft.com/office/drawing/2014/main" id="{7D636F53-9599-465A-9B85-98992331D981}"/>
              </a:ext>
            </a:extLst>
          </p:cNvPr>
          <p:cNvSpPr/>
          <p:nvPr/>
        </p:nvSpPr>
        <p:spPr bwMode="auto">
          <a:xfrm>
            <a:off x="1861972" y="1621496"/>
            <a:ext cx="3444035" cy="647548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lIns="91402" tIns="45702" rIns="91402" bIns="45702" anchor="ctr"/>
          <a:lstStyle/>
          <a:p>
            <a:pPr algn="ctr">
              <a:defRPr/>
            </a:pPr>
            <a:endParaRPr lang="zh-CN" altLang="en-US" sz="2400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TextBox 81">
            <a:extLst>
              <a:ext uri="{FF2B5EF4-FFF2-40B4-BE49-F238E27FC236}">
                <a16:creationId xmlns:a16="http://schemas.microsoft.com/office/drawing/2014/main" id="{AE5B6164-9164-4187-86F3-F8AF9994C6A9}"/>
              </a:ext>
            </a:extLst>
          </p:cNvPr>
          <p:cNvSpPr txBox="1"/>
          <p:nvPr/>
        </p:nvSpPr>
        <p:spPr>
          <a:xfrm>
            <a:off x="5625550" y="1629028"/>
            <a:ext cx="5641455" cy="646294"/>
          </a:xfrm>
          <a:prstGeom prst="rect">
            <a:avLst/>
          </a:prstGeom>
          <a:noFill/>
        </p:spPr>
        <p:txBody>
          <a:bodyPr wrap="square" lIns="91402" tIns="45702" rIns="91402" bIns="45702" rtlCol="0">
            <a:spAutoFit/>
          </a:bodyPr>
          <a:lstStyle/>
          <a:p>
            <a:pPr>
              <a:defRPr/>
            </a:pPr>
            <a:r>
              <a:rPr lang="en-US" altLang="zh-TW" dirty="0">
                <a:latin typeface="MV Boli" panose="02000500030200090000" pitchFamily="2" charset="0"/>
                <a:cs typeface="MV Boli" panose="0200050003020009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https://www.businessweekly.com.tw/Search?keyword=%E5%8D%9A%E9%81%94</a:t>
            </a:r>
            <a:endParaRPr lang="zh-CN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8" name="文本框 12">
            <a:extLst>
              <a:ext uri="{FF2B5EF4-FFF2-40B4-BE49-F238E27FC236}">
                <a16:creationId xmlns:a16="http://schemas.microsoft.com/office/drawing/2014/main" id="{95B55102-31FD-4DD0-B8C9-992AE0A93506}"/>
              </a:ext>
            </a:extLst>
          </p:cNvPr>
          <p:cNvSpPr txBox="1"/>
          <p:nvPr/>
        </p:nvSpPr>
        <p:spPr bwMode="auto">
          <a:xfrm>
            <a:off x="2853213" y="1709950"/>
            <a:ext cx="1415695" cy="461628"/>
          </a:xfrm>
          <a:prstGeom prst="rect">
            <a:avLst/>
          </a:prstGeom>
          <a:noFill/>
          <a:ln>
            <a:noFill/>
          </a:ln>
        </p:spPr>
        <p:txBody>
          <a:bodyPr wrap="none" lIns="91402" tIns="45702" rIns="91402" bIns="45702">
            <a:spAutoFit/>
          </a:bodyPr>
          <a:lstStyle/>
          <a:p>
            <a:r>
              <a:rPr lang="zh-TW" altLang="en-US" sz="2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商業週刊</a:t>
            </a:r>
          </a:p>
        </p:txBody>
      </p:sp>
      <p:grpSp>
        <p:nvGrpSpPr>
          <p:cNvPr id="69" name="组合 50">
            <a:extLst>
              <a:ext uri="{FF2B5EF4-FFF2-40B4-BE49-F238E27FC236}">
                <a16:creationId xmlns:a16="http://schemas.microsoft.com/office/drawing/2014/main" id="{3E92D599-388E-4BDF-BD89-A7746BCAE640}"/>
              </a:ext>
            </a:extLst>
          </p:cNvPr>
          <p:cNvGrpSpPr/>
          <p:nvPr/>
        </p:nvGrpSpPr>
        <p:grpSpPr>
          <a:xfrm>
            <a:off x="924995" y="1591722"/>
            <a:ext cx="756173" cy="756173"/>
            <a:chOff x="4054018" y="4873168"/>
            <a:chExt cx="642736" cy="642736"/>
          </a:xfrm>
        </p:grpSpPr>
        <p:sp>
          <p:nvSpPr>
            <p:cNvPr id="70" name="Oval 3722">
              <a:extLst>
                <a:ext uri="{FF2B5EF4-FFF2-40B4-BE49-F238E27FC236}">
                  <a16:creationId xmlns:a16="http://schemas.microsoft.com/office/drawing/2014/main" id="{18417DA2-BFE0-4068-B8F8-01B47A958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018" y="4873168"/>
              <a:ext cx="642736" cy="642736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4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1" name="组合 52">
              <a:extLst>
                <a:ext uri="{FF2B5EF4-FFF2-40B4-BE49-F238E27FC236}">
                  <a16:creationId xmlns:a16="http://schemas.microsoft.com/office/drawing/2014/main" id="{C80A1180-5D58-47BD-BC2C-B2430AF98359}"/>
                </a:ext>
              </a:extLst>
            </p:cNvPr>
            <p:cNvGrpSpPr/>
            <p:nvPr/>
          </p:nvGrpSpPr>
          <p:grpSpPr>
            <a:xfrm>
              <a:off x="4180427" y="4957442"/>
              <a:ext cx="389919" cy="474188"/>
              <a:chOff x="4187345" y="4696860"/>
              <a:chExt cx="389919" cy="474188"/>
            </a:xfrm>
          </p:grpSpPr>
          <p:sp>
            <p:nvSpPr>
              <p:cNvPr id="72" name="Freeform 3774">
                <a:extLst>
                  <a:ext uri="{FF2B5EF4-FFF2-40B4-BE49-F238E27FC236}">
                    <a16:creationId xmlns:a16="http://schemas.microsoft.com/office/drawing/2014/main" id="{7BA00BF5-44AE-4B42-958B-7AE5716ADF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2753" y="4696860"/>
                <a:ext cx="217599" cy="221373"/>
              </a:xfrm>
              <a:custGeom>
                <a:avLst/>
                <a:gdLst>
                  <a:gd name="T0" fmla="*/ 137 w 173"/>
                  <a:gd name="T1" fmla="*/ 176 h 176"/>
                  <a:gd name="T2" fmla="*/ 119 w 173"/>
                  <a:gd name="T3" fmla="*/ 131 h 176"/>
                  <a:gd name="T4" fmla="*/ 55 w 173"/>
                  <a:gd name="T5" fmla="*/ 131 h 176"/>
                  <a:gd name="T6" fmla="*/ 36 w 173"/>
                  <a:gd name="T7" fmla="*/ 176 h 176"/>
                  <a:gd name="T8" fmla="*/ 0 w 173"/>
                  <a:gd name="T9" fmla="*/ 176 h 176"/>
                  <a:gd name="T10" fmla="*/ 74 w 173"/>
                  <a:gd name="T11" fmla="*/ 0 h 176"/>
                  <a:gd name="T12" fmla="*/ 100 w 173"/>
                  <a:gd name="T13" fmla="*/ 0 h 176"/>
                  <a:gd name="T14" fmla="*/ 173 w 173"/>
                  <a:gd name="T15" fmla="*/ 176 h 176"/>
                  <a:gd name="T16" fmla="*/ 137 w 173"/>
                  <a:gd name="T17" fmla="*/ 176 h 176"/>
                  <a:gd name="T18" fmla="*/ 85 w 173"/>
                  <a:gd name="T19" fmla="*/ 45 h 176"/>
                  <a:gd name="T20" fmla="*/ 67 w 173"/>
                  <a:gd name="T21" fmla="*/ 100 h 176"/>
                  <a:gd name="T22" fmla="*/ 104 w 173"/>
                  <a:gd name="T23" fmla="*/ 100 h 176"/>
                  <a:gd name="T24" fmla="*/ 85 w 173"/>
                  <a:gd name="T25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176">
                    <a:moveTo>
                      <a:pt x="137" y="176"/>
                    </a:moveTo>
                    <a:lnTo>
                      <a:pt x="119" y="131"/>
                    </a:lnTo>
                    <a:lnTo>
                      <a:pt x="55" y="131"/>
                    </a:lnTo>
                    <a:lnTo>
                      <a:pt x="36" y="176"/>
                    </a:lnTo>
                    <a:lnTo>
                      <a:pt x="0" y="176"/>
                    </a:lnTo>
                    <a:lnTo>
                      <a:pt x="74" y="0"/>
                    </a:lnTo>
                    <a:lnTo>
                      <a:pt x="100" y="0"/>
                    </a:lnTo>
                    <a:lnTo>
                      <a:pt x="173" y="176"/>
                    </a:lnTo>
                    <a:lnTo>
                      <a:pt x="137" y="176"/>
                    </a:lnTo>
                    <a:close/>
                    <a:moveTo>
                      <a:pt x="85" y="45"/>
                    </a:moveTo>
                    <a:lnTo>
                      <a:pt x="67" y="100"/>
                    </a:lnTo>
                    <a:lnTo>
                      <a:pt x="104" y="100"/>
                    </a:lnTo>
                    <a:lnTo>
                      <a:pt x="85" y="45"/>
                    </a:lnTo>
                    <a:close/>
                  </a:path>
                </a:pathLst>
              </a:custGeom>
              <a:solidFill>
                <a:srgbClr val="B3343F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3" name="Freeform 3775">
                <a:extLst>
                  <a:ext uri="{FF2B5EF4-FFF2-40B4-BE49-F238E27FC236}">
                    <a16:creationId xmlns:a16="http://schemas.microsoft.com/office/drawing/2014/main" id="{83A93BBB-3DDF-4FA4-9199-A2DEB3027C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87345" y="4944645"/>
                <a:ext cx="143390" cy="222631"/>
              </a:xfrm>
              <a:custGeom>
                <a:avLst/>
                <a:gdLst>
                  <a:gd name="T0" fmla="*/ 20 w 48"/>
                  <a:gd name="T1" fmla="*/ 75 h 75"/>
                  <a:gd name="T2" fmla="*/ 0 w 48"/>
                  <a:gd name="T3" fmla="*/ 75 h 75"/>
                  <a:gd name="T4" fmla="*/ 0 w 48"/>
                  <a:gd name="T5" fmla="*/ 0 h 75"/>
                  <a:gd name="T6" fmla="*/ 15 w 48"/>
                  <a:gd name="T7" fmla="*/ 0 h 75"/>
                  <a:gd name="T8" fmla="*/ 35 w 48"/>
                  <a:gd name="T9" fmla="*/ 4 h 75"/>
                  <a:gd name="T10" fmla="*/ 44 w 48"/>
                  <a:gd name="T11" fmla="*/ 20 h 75"/>
                  <a:gd name="T12" fmla="*/ 36 w 48"/>
                  <a:gd name="T13" fmla="*/ 34 h 75"/>
                  <a:gd name="T14" fmla="*/ 48 w 48"/>
                  <a:gd name="T15" fmla="*/ 53 h 75"/>
                  <a:gd name="T16" fmla="*/ 20 w 48"/>
                  <a:gd name="T17" fmla="*/ 75 h 75"/>
                  <a:gd name="T18" fmla="*/ 19 w 48"/>
                  <a:gd name="T19" fmla="*/ 14 h 75"/>
                  <a:gd name="T20" fmla="*/ 14 w 48"/>
                  <a:gd name="T21" fmla="*/ 14 h 75"/>
                  <a:gd name="T22" fmla="*/ 14 w 48"/>
                  <a:gd name="T23" fmla="*/ 29 h 75"/>
                  <a:gd name="T24" fmla="*/ 18 w 48"/>
                  <a:gd name="T25" fmla="*/ 29 h 75"/>
                  <a:gd name="T26" fmla="*/ 30 w 48"/>
                  <a:gd name="T27" fmla="*/ 21 h 75"/>
                  <a:gd name="T28" fmla="*/ 19 w 48"/>
                  <a:gd name="T29" fmla="*/ 14 h 75"/>
                  <a:gd name="T30" fmla="*/ 20 w 48"/>
                  <a:gd name="T31" fmla="*/ 43 h 75"/>
                  <a:gd name="T32" fmla="*/ 14 w 48"/>
                  <a:gd name="T33" fmla="*/ 43 h 75"/>
                  <a:gd name="T34" fmla="*/ 14 w 48"/>
                  <a:gd name="T35" fmla="*/ 62 h 75"/>
                  <a:gd name="T36" fmla="*/ 21 w 48"/>
                  <a:gd name="T37" fmla="*/ 62 h 75"/>
                  <a:gd name="T38" fmla="*/ 34 w 48"/>
                  <a:gd name="T39" fmla="*/ 52 h 75"/>
                  <a:gd name="T40" fmla="*/ 20 w 48"/>
                  <a:gd name="T41" fmla="*/ 4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" h="75">
                    <a:moveTo>
                      <a:pt x="20" y="75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6" y="0"/>
                      <a:pt x="31" y="1"/>
                      <a:pt x="35" y="4"/>
                    </a:cubicBezTo>
                    <a:cubicBezTo>
                      <a:pt x="41" y="7"/>
                      <a:pt x="44" y="13"/>
                      <a:pt x="44" y="20"/>
                    </a:cubicBezTo>
                    <a:cubicBezTo>
                      <a:pt x="44" y="27"/>
                      <a:pt x="42" y="31"/>
                      <a:pt x="36" y="34"/>
                    </a:cubicBezTo>
                    <a:cubicBezTo>
                      <a:pt x="45" y="38"/>
                      <a:pt x="48" y="44"/>
                      <a:pt x="48" y="53"/>
                    </a:cubicBezTo>
                    <a:cubicBezTo>
                      <a:pt x="48" y="66"/>
                      <a:pt x="39" y="75"/>
                      <a:pt x="20" y="75"/>
                    </a:cubicBezTo>
                    <a:close/>
                    <a:moveTo>
                      <a:pt x="19" y="14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27" y="29"/>
                      <a:pt x="30" y="27"/>
                      <a:pt x="30" y="21"/>
                    </a:cubicBezTo>
                    <a:cubicBezTo>
                      <a:pt x="30" y="16"/>
                      <a:pt x="27" y="14"/>
                      <a:pt x="19" y="14"/>
                    </a:cubicBezTo>
                    <a:close/>
                    <a:moveTo>
                      <a:pt x="20" y="43"/>
                    </a:move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30" y="62"/>
                      <a:pt x="34" y="59"/>
                      <a:pt x="34" y="52"/>
                    </a:cubicBezTo>
                    <a:cubicBezTo>
                      <a:pt x="34" y="46"/>
                      <a:pt x="30" y="43"/>
                      <a:pt x="20" y="43"/>
                    </a:cubicBezTo>
                    <a:close/>
                  </a:path>
                </a:pathLst>
              </a:custGeom>
              <a:solidFill>
                <a:srgbClr val="B3343F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3776">
                <a:extLst>
                  <a:ext uri="{FF2B5EF4-FFF2-40B4-BE49-F238E27FC236}">
                    <a16:creationId xmlns:a16="http://schemas.microsoft.com/office/drawing/2014/main" id="{58E992B6-C048-4B5E-808A-78981C06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7148" y="4940871"/>
                <a:ext cx="220116" cy="230177"/>
              </a:xfrm>
              <a:custGeom>
                <a:avLst/>
                <a:gdLst>
                  <a:gd name="T0" fmla="*/ 39 w 74"/>
                  <a:gd name="T1" fmla="*/ 77 h 77"/>
                  <a:gd name="T2" fmla="*/ 0 w 74"/>
                  <a:gd name="T3" fmla="*/ 38 h 77"/>
                  <a:gd name="T4" fmla="*/ 39 w 74"/>
                  <a:gd name="T5" fmla="*/ 0 h 77"/>
                  <a:gd name="T6" fmla="*/ 74 w 74"/>
                  <a:gd name="T7" fmla="*/ 23 h 77"/>
                  <a:gd name="T8" fmla="*/ 58 w 74"/>
                  <a:gd name="T9" fmla="*/ 23 h 77"/>
                  <a:gd name="T10" fmla="*/ 39 w 74"/>
                  <a:gd name="T11" fmla="*/ 13 h 77"/>
                  <a:gd name="T12" fmla="*/ 14 w 74"/>
                  <a:gd name="T13" fmla="*/ 38 h 77"/>
                  <a:gd name="T14" fmla="*/ 39 w 74"/>
                  <a:gd name="T15" fmla="*/ 64 h 77"/>
                  <a:gd name="T16" fmla="*/ 58 w 74"/>
                  <a:gd name="T17" fmla="*/ 55 h 77"/>
                  <a:gd name="T18" fmla="*/ 74 w 74"/>
                  <a:gd name="T19" fmla="*/ 55 h 77"/>
                  <a:gd name="T20" fmla="*/ 39 w 74"/>
                  <a:gd name="T21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4" h="77">
                    <a:moveTo>
                      <a:pt x="39" y="77"/>
                    </a:moveTo>
                    <a:cubicBezTo>
                      <a:pt x="18" y="77"/>
                      <a:pt x="0" y="60"/>
                      <a:pt x="0" y="38"/>
                    </a:cubicBezTo>
                    <a:cubicBezTo>
                      <a:pt x="0" y="17"/>
                      <a:pt x="17" y="0"/>
                      <a:pt x="39" y="0"/>
                    </a:cubicBezTo>
                    <a:cubicBezTo>
                      <a:pt x="54" y="0"/>
                      <a:pt x="67" y="8"/>
                      <a:pt x="74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3" y="16"/>
                      <a:pt x="48" y="13"/>
                      <a:pt x="39" y="13"/>
                    </a:cubicBezTo>
                    <a:cubicBezTo>
                      <a:pt x="25" y="13"/>
                      <a:pt x="14" y="24"/>
                      <a:pt x="14" y="38"/>
                    </a:cubicBezTo>
                    <a:cubicBezTo>
                      <a:pt x="14" y="52"/>
                      <a:pt x="25" y="64"/>
                      <a:pt x="39" y="64"/>
                    </a:cubicBezTo>
                    <a:cubicBezTo>
                      <a:pt x="46" y="64"/>
                      <a:pt x="52" y="61"/>
                      <a:pt x="58" y="55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68" y="69"/>
                      <a:pt x="55" y="77"/>
                      <a:pt x="39" y="77"/>
                    </a:cubicBezTo>
                    <a:close/>
                  </a:path>
                </a:pathLst>
              </a:custGeom>
              <a:solidFill>
                <a:srgbClr val="B3343F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75" name="组合 39">
            <a:extLst>
              <a:ext uri="{FF2B5EF4-FFF2-40B4-BE49-F238E27FC236}">
                <a16:creationId xmlns:a16="http://schemas.microsoft.com/office/drawing/2014/main" id="{67A95830-1F91-4771-B452-F7BD53DF8E98}"/>
              </a:ext>
            </a:extLst>
          </p:cNvPr>
          <p:cNvGrpSpPr/>
          <p:nvPr/>
        </p:nvGrpSpPr>
        <p:grpSpPr>
          <a:xfrm>
            <a:off x="924994" y="2657547"/>
            <a:ext cx="756172" cy="756172"/>
            <a:chOff x="8160737" y="4409039"/>
            <a:chExt cx="642736" cy="642736"/>
          </a:xfrm>
        </p:grpSpPr>
        <p:sp>
          <p:nvSpPr>
            <p:cNvPr id="76" name="Oval 3734">
              <a:extLst>
                <a:ext uri="{FF2B5EF4-FFF2-40B4-BE49-F238E27FC236}">
                  <a16:creationId xmlns:a16="http://schemas.microsoft.com/office/drawing/2014/main" id="{C77823E7-7D55-4E6D-A97E-A961C4B98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0737" y="4409039"/>
              <a:ext cx="642736" cy="642736"/>
            </a:xfrm>
            <a:prstGeom prst="ellipse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4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77" name="组合 41">
              <a:extLst>
                <a:ext uri="{FF2B5EF4-FFF2-40B4-BE49-F238E27FC236}">
                  <a16:creationId xmlns:a16="http://schemas.microsoft.com/office/drawing/2014/main" id="{E1C2BD3C-4C54-4B7B-87E3-1C1E6DFAD623}"/>
                </a:ext>
              </a:extLst>
            </p:cNvPr>
            <p:cNvGrpSpPr/>
            <p:nvPr/>
          </p:nvGrpSpPr>
          <p:grpSpPr>
            <a:xfrm>
              <a:off x="8288405" y="4480104"/>
              <a:ext cx="387401" cy="500606"/>
              <a:chOff x="8285261" y="4274238"/>
              <a:chExt cx="387401" cy="500606"/>
            </a:xfrm>
          </p:grpSpPr>
          <p:sp>
            <p:nvSpPr>
              <p:cNvPr id="78" name="Freeform 3766">
                <a:extLst>
                  <a:ext uri="{FF2B5EF4-FFF2-40B4-BE49-F238E27FC236}">
                    <a16:creationId xmlns:a16="http://schemas.microsoft.com/office/drawing/2014/main" id="{B05419B4-F92F-48AE-AC50-F0EF5D861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1548" y="4274238"/>
                <a:ext cx="381114" cy="384887"/>
              </a:xfrm>
              <a:custGeom>
                <a:avLst/>
                <a:gdLst>
                  <a:gd name="T0" fmla="*/ 94 w 128"/>
                  <a:gd name="T1" fmla="*/ 7 h 129"/>
                  <a:gd name="T2" fmla="*/ 120 w 128"/>
                  <a:gd name="T3" fmla="*/ 58 h 129"/>
                  <a:gd name="T4" fmla="*/ 57 w 128"/>
                  <a:gd name="T5" fmla="*/ 121 h 129"/>
                  <a:gd name="T6" fmla="*/ 7 w 128"/>
                  <a:gd name="T7" fmla="*/ 96 h 129"/>
                  <a:gd name="T8" fmla="*/ 0 w 128"/>
                  <a:gd name="T9" fmla="*/ 101 h 129"/>
                  <a:gd name="T10" fmla="*/ 57 w 128"/>
                  <a:gd name="T11" fmla="*/ 129 h 129"/>
                  <a:gd name="T12" fmla="*/ 128 w 128"/>
                  <a:gd name="T13" fmla="*/ 58 h 129"/>
                  <a:gd name="T14" fmla="*/ 99 w 128"/>
                  <a:gd name="T15" fmla="*/ 0 h 129"/>
                  <a:gd name="T16" fmla="*/ 94 w 128"/>
                  <a:gd name="T17" fmla="*/ 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29">
                    <a:moveTo>
                      <a:pt x="94" y="7"/>
                    </a:moveTo>
                    <a:cubicBezTo>
                      <a:pt x="110" y="18"/>
                      <a:pt x="120" y="37"/>
                      <a:pt x="120" y="58"/>
                    </a:cubicBezTo>
                    <a:cubicBezTo>
                      <a:pt x="120" y="93"/>
                      <a:pt x="92" y="121"/>
                      <a:pt x="57" y="121"/>
                    </a:cubicBezTo>
                    <a:cubicBezTo>
                      <a:pt x="37" y="121"/>
                      <a:pt x="18" y="111"/>
                      <a:pt x="7" y="96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3" y="118"/>
                      <a:pt x="34" y="129"/>
                      <a:pt x="57" y="129"/>
                    </a:cubicBezTo>
                    <a:cubicBezTo>
                      <a:pt x="97" y="129"/>
                      <a:pt x="128" y="97"/>
                      <a:pt x="128" y="58"/>
                    </a:cubicBezTo>
                    <a:cubicBezTo>
                      <a:pt x="128" y="34"/>
                      <a:pt x="117" y="13"/>
                      <a:pt x="99" y="0"/>
                    </a:cubicBezTo>
                    <a:lnTo>
                      <a:pt x="94" y="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79" name="Freeform 3767">
                <a:extLst>
                  <a:ext uri="{FF2B5EF4-FFF2-40B4-BE49-F238E27FC236}">
                    <a16:creationId xmlns:a16="http://schemas.microsoft.com/office/drawing/2014/main" id="{FBB336C8-0391-4AD6-B916-CFD754612E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4064" y="4284301"/>
                <a:ext cx="339606" cy="335833"/>
              </a:xfrm>
              <a:custGeom>
                <a:avLst/>
                <a:gdLst>
                  <a:gd name="T0" fmla="*/ 57 w 114"/>
                  <a:gd name="T1" fmla="*/ 0 h 113"/>
                  <a:gd name="T2" fmla="*/ 0 w 114"/>
                  <a:gd name="T3" fmla="*/ 56 h 113"/>
                  <a:gd name="T4" fmla="*/ 57 w 114"/>
                  <a:gd name="T5" fmla="*/ 113 h 113"/>
                  <a:gd name="T6" fmla="*/ 114 w 114"/>
                  <a:gd name="T7" fmla="*/ 56 h 113"/>
                  <a:gd name="T8" fmla="*/ 57 w 114"/>
                  <a:gd name="T9" fmla="*/ 0 h 113"/>
                  <a:gd name="T10" fmla="*/ 57 w 114"/>
                  <a:gd name="T11" fmla="*/ 110 h 113"/>
                  <a:gd name="T12" fmla="*/ 3 w 114"/>
                  <a:gd name="T13" fmla="*/ 56 h 113"/>
                  <a:gd name="T14" fmla="*/ 57 w 114"/>
                  <a:gd name="T15" fmla="*/ 2 h 113"/>
                  <a:gd name="T16" fmla="*/ 111 w 114"/>
                  <a:gd name="T17" fmla="*/ 56 h 113"/>
                  <a:gd name="T18" fmla="*/ 57 w 114"/>
                  <a:gd name="T19" fmla="*/ 11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113">
                    <a:moveTo>
                      <a:pt x="57" y="0"/>
                    </a:moveTo>
                    <a:cubicBezTo>
                      <a:pt x="26" y="0"/>
                      <a:pt x="0" y="25"/>
                      <a:pt x="0" y="56"/>
                    </a:cubicBezTo>
                    <a:cubicBezTo>
                      <a:pt x="0" y="87"/>
                      <a:pt x="26" y="113"/>
                      <a:pt x="57" y="113"/>
                    </a:cubicBezTo>
                    <a:cubicBezTo>
                      <a:pt x="88" y="113"/>
                      <a:pt x="114" y="87"/>
                      <a:pt x="114" y="56"/>
                    </a:cubicBezTo>
                    <a:cubicBezTo>
                      <a:pt x="114" y="25"/>
                      <a:pt x="88" y="0"/>
                      <a:pt x="57" y="0"/>
                    </a:cubicBezTo>
                    <a:close/>
                    <a:moveTo>
                      <a:pt x="57" y="110"/>
                    </a:moveTo>
                    <a:cubicBezTo>
                      <a:pt x="27" y="110"/>
                      <a:pt x="3" y="86"/>
                      <a:pt x="3" y="56"/>
                    </a:cubicBezTo>
                    <a:cubicBezTo>
                      <a:pt x="3" y="26"/>
                      <a:pt x="27" y="2"/>
                      <a:pt x="57" y="2"/>
                    </a:cubicBezTo>
                    <a:cubicBezTo>
                      <a:pt x="87" y="2"/>
                      <a:pt x="111" y="26"/>
                      <a:pt x="111" y="56"/>
                    </a:cubicBezTo>
                    <a:cubicBezTo>
                      <a:pt x="111" y="86"/>
                      <a:pt x="87" y="110"/>
                      <a:pt x="57" y="11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3768">
                <a:extLst>
                  <a:ext uri="{FF2B5EF4-FFF2-40B4-BE49-F238E27FC236}">
                    <a16:creationId xmlns:a16="http://schemas.microsoft.com/office/drawing/2014/main" id="{6DF5DD2B-8834-4CA7-A909-40EF01DB8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5261" y="4289332"/>
                <a:ext cx="378597" cy="330800"/>
              </a:xfrm>
              <a:custGeom>
                <a:avLst/>
                <a:gdLst>
                  <a:gd name="T0" fmla="*/ 37 w 127"/>
                  <a:gd name="T1" fmla="*/ 8 h 111"/>
                  <a:gd name="T2" fmla="*/ 35 w 127"/>
                  <a:gd name="T3" fmla="*/ 13 h 111"/>
                  <a:gd name="T4" fmla="*/ 32 w 127"/>
                  <a:gd name="T5" fmla="*/ 16 h 111"/>
                  <a:gd name="T6" fmla="*/ 30 w 127"/>
                  <a:gd name="T7" fmla="*/ 14 h 111"/>
                  <a:gd name="T8" fmla="*/ 30 w 127"/>
                  <a:gd name="T9" fmla="*/ 18 h 111"/>
                  <a:gd name="T10" fmla="*/ 24 w 127"/>
                  <a:gd name="T11" fmla="*/ 19 h 111"/>
                  <a:gd name="T12" fmla="*/ 20 w 127"/>
                  <a:gd name="T13" fmla="*/ 23 h 111"/>
                  <a:gd name="T14" fmla="*/ 16 w 127"/>
                  <a:gd name="T15" fmla="*/ 30 h 111"/>
                  <a:gd name="T16" fmla="*/ 12 w 127"/>
                  <a:gd name="T17" fmla="*/ 34 h 111"/>
                  <a:gd name="T18" fmla="*/ 15 w 127"/>
                  <a:gd name="T19" fmla="*/ 37 h 111"/>
                  <a:gd name="T20" fmla="*/ 16 w 127"/>
                  <a:gd name="T21" fmla="*/ 39 h 111"/>
                  <a:gd name="T22" fmla="*/ 13 w 127"/>
                  <a:gd name="T23" fmla="*/ 36 h 111"/>
                  <a:gd name="T24" fmla="*/ 11 w 127"/>
                  <a:gd name="T25" fmla="*/ 33 h 111"/>
                  <a:gd name="T26" fmla="*/ 10 w 127"/>
                  <a:gd name="T27" fmla="*/ 38 h 111"/>
                  <a:gd name="T28" fmla="*/ 10 w 127"/>
                  <a:gd name="T29" fmla="*/ 46 h 111"/>
                  <a:gd name="T30" fmla="*/ 14 w 127"/>
                  <a:gd name="T31" fmla="*/ 44 h 111"/>
                  <a:gd name="T32" fmla="*/ 18 w 127"/>
                  <a:gd name="T33" fmla="*/ 49 h 111"/>
                  <a:gd name="T34" fmla="*/ 23 w 127"/>
                  <a:gd name="T35" fmla="*/ 54 h 111"/>
                  <a:gd name="T36" fmla="*/ 28 w 127"/>
                  <a:gd name="T37" fmla="*/ 59 h 111"/>
                  <a:gd name="T38" fmla="*/ 35 w 127"/>
                  <a:gd name="T39" fmla="*/ 65 h 111"/>
                  <a:gd name="T40" fmla="*/ 33 w 127"/>
                  <a:gd name="T41" fmla="*/ 75 h 111"/>
                  <a:gd name="T42" fmla="*/ 28 w 127"/>
                  <a:gd name="T43" fmla="*/ 86 h 111"/>
                  <a:gd name="T44" fmla="*/ 29 w 127"/>
                  <a:gd name="T45" fmla="*/ 94 h 111"/>
                  <a:gd name="T46" fmla="*/ 26 w 127"/>
                  <a:gd name="T47" fmla="*/ 95 h 111"/>
                  <a:gd name="T48" fmla="*/ 18 w 127"/>
                  <a:gd name="T49" fmla="*/ 82 h 111"/>
                  <a:gd name="T50" fmla="*/ 10 w 127"/>
                  <a:gd name="T51" fmla="*/ 63 h 111"/>
                  <a:gd name="T52" fmla="*/ 7 w 127"/>
                  <a:gd name="T53" fmla="*/ 48 h 111"/>
                  <a:gd name="T54" fmla="*/ 41 w 127"/>
                  <a:gd name="T55" fmla="*/ 102 h 111"/>
                  <a:gd name="T56" fmla="*/ 50 w 127"/>
                  <a:gd name="T57" fmla="*/ 101 h 111"/>
                  <a:gd name="T58" fmla="*/ 62 w 127"/>
                  <a:gd name="T59" fmla="*/ 99 h 111"/>
                  <a:gd name="T60" fmla="*/ 61 w 127"/>
                  <a:gd name="T61" fmla="*/ 104 h 111"/>
                  <a:gd name="T62" fmla="*/ 68 w 127"/>
                  <a:gd name="T63" fmla="*/ 104 h 111"/>
                  <a:gd name="T64" fmla="*/ 78 w 127"/>
                  <a:gd name="T65" fmla="*/ 102 h 111"/>
                  <a:gd name="T66" fmla="*/ 77 w 127"/>
                  <a:gd name="T67" fmla="*/ 1 h 111"/>
                  <a:gd name="T68" fmla="*/ 110 w 127"/>
                  <a:gd name="T69" fmla="*/ 35 h 111"/>
                  <a:gd name="T70" fmla="*/ 106 w 127"/>
                  <a:gd name="T71" fmla="*/ 32 h 111"/>
                  <a:gd name="T72" fmla="*/ 101 w 127"/>
                  <a:gd name="T73" fmla="*/ 41 h 111"/>
                  <a:gd name="T74" fmla="*/ 95 w 127"/>
                  <a:gd name="T75" fmla="*/ 33 h 111"/>
                  <a:gd name="T76" fmla="*/ 98 w 127"/>
                  <a:gd name="T77" fmla="*/ 41 h 111"/>
                  <a:gd name="T78" fmla="*/ 104 w 127"/>
                  <a:gd name="T79" fmla="*/ 44 h 111"/>
                  <a:gd name="T80" fmla="*/ 101 w 127"/>
                  <a:gd name="T81" fmla="*/ 56 h 111"/>
                  <a:gd name="T82" fmla="*/ 98 w 127"/>
                  <a:gd name="T83" fmla="*/ 68 h 111"/>
                  <a:gd name="T84" fmla="*/ 94 w 127"/>
                  <a:gd name="T85" fmla="*/ 76 h 111"/>
                  <a:gd name="T86" fmla="*/ 82 w 127"/>
                  <a:gd name="T87" fmla="*/ 86 h 111"/>
                  <a:gd name="T88" fmla="*/ 79 w 127"/>
                  <a:gd name="T89" fmla="*/ 77 h 111"/>
                  <a:gd name="T90" fmla="*/ 80 w 127"/>
                  <a:gd name="T91" fmla="*/ 67 h 111"/>
                  <a:gd name="T92" fmla="*/ 76 w 127"/>
                  <a:gd name="T93" fmla="*/ 56 h 111"/>
                  <a:gd name="T94" fmla="*/ 70 w 127"/>
                  <a:gd name="T95" fmla="*/ 50 h 111"/>
                  <a:gd name="T96" fmla="*/ 56 w 127"/>
                  <a:gd name="T97" fmla="*/ 50 h 111"/>
                  <a:gd name="T98" fmla="*/ 50 w 127"/>
                  <a:gd name="T99" fmla="*/ 42 h 111"/>
                  <a:gd name="T100" fmla="*/ 56 w 127"/>
                  <a:gd name="T101" fmla="*/ 27 h 111"/>
                  <a:gd name="T102" fmla="*/ 67 w 127"/>
                  <a:gd name="T103" fmla="*/ 23 h 111"/>
                  <a:gd name="T104" fmla="*/ 73 w 127"/>
                  <a:gd name="T105" fmla="*/ 26 h 111"/>
                  <a:gd name="T106" fmla="*/ 82 w 127"/>
                  <a:gd name="T107" fmla="*/ 26 h 111"/>
                  <a:gd name="T108" fmla="*/ 91 w 127"/>
                  <a:gd name="T109" fmla="*/ 24 h 111"/>
                  <a:gd name="T110" fmla="*/ 83 w 127"/>
                  <a:gd name="T111" fmla="*/ 21 h 111"/>
                  <a:gd name="T112" fmla="*/ 82 w 127"/>
                  <a:gd name="T113" fmla="*/ 18 h 111"/>
                  <a:gd name="T114" fmla="*/ 71 w 127"/>
                  <a:gd name="T115" fmla="*/ 18 h 111"/>
                  <a:gd name="T116" fmla="*/ 62 w 127"/>
                  <a:gd name="T117" fmla="*/ 21 h 111"/>
                  <a:gd name="T118" fmla="*/ 60 w 127"/>
                  <a:gd name="T119" fmla="*/ 11 h 111"/>
                  <a:gd name="T120" fmla="*/ 54 w 127"/>
                  <a:gd name="T121" fmla="*/ 6 h 111"/>
                  <a:gd name="T122" fmla="*/ 61 w 127"/>
                  <a:gd name="T123" fmla="*/ 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7" h="111">
                    <a:moveTo>
                      <a:pt x="52" y="0"/>
                    </a:moveTo>
                    <a:cubicBezTo>
                      <a:pt x="52" y="0"/>
                      <a:pt x="33" y="3"/>
                      <a:pt x="20" y="17"/>
                    </a:cubicBezTo>
                    <a:cubicBezTo>
                      <a:pt x="20" y="17"/>
                      <a:pt x="30" y="7"/>
                      <a:pt x="36" y="7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6" y="10"/>
                      <a:pt x="36" y="10"/>
                    </a:cubicBezTo>
                    <a:cubicBezTo>
                      <a:pt x="36" y="10"/>
                      <a:pt x="36" y="11"/>
                      <a:pt x="36" y="11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3"/>
                      <a:pt x="35" y="14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3" y="16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2" y="14"/>
                      <a:pt x="32" y="13"/>
                      <a:pt x="32" y="13"/>
                    </a:cubicBezTo>
                    <a:cubicBezTo>
                      <a:pt x="31" y="13"/>
                      <a:pt x="30" y="14"/>
                      <a:pt x="30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6"/>
                      <a:pt x="29" y="16"/>
                    </a:cubicBezTo>
                    <a:cubicBezTo>
                      <a:pt x="29" y="16"/>
                      <a:pt x="30" y="16"/>
                      <a:pt x="30" y="16"/>
                    </a:cubicBezTo>
                    <a:cubicBezTo>
                      <a:pt x="30" y="16"/>
                      <a:pt x="30" y="17"/>
                      <a:pt x="30" y="17"/>
                    </a:cubicBezTo>
                    <a:cubicBezTo>
                      <a:pt x="30" y="17"/>
                      <a:pt x="30" y="18"/>
                      <a:pt x="30" y="18"/>
                    </a:cubicBezTo>
                    <a:cubicBezTo>
                      <a:pt x="30" y="18"/>
                      <a:pt x="29" y="18"/>
                      <a:pt x="29" y="18"/>
                    </a:cubicBezTo>
                    <a:cubicBezTo>
                      <a:pt x="28" y="18"/>
                      <a:pt x="28" y="18"/>
                      <a:pt x="27" y="18"/>
                    </a:cubicBezTo>
                    <a:cubicBezTo>
                      <a:pt x="27" y="18"/>
                      <a:pt x="26" y="17"/>
                      <a:pt x="26" y="18"/>
                    </a:cubicBezTo>
                    <a:cubicBezTo>
                      <a:pt x="26" y="18"/>
                      <a:pt x="26" y="18"/>
                      <a:pt x="25" y="18"/>
                    </a:cubicBezTo>
                    <a:cubicBezTo>
                      <a:pt x="25" y="18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0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2" y="21"/>
                    </a:cubicBezTo>
                    <a:cubicBezTo>
                      <a:pt x="21" y="21"/>
                      <a:pt x="21" y="22"/>
                      <a:pt x="21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19" y="24"/>
                    </a:cubicBezTo>
                    <a:cubicBezTo>
                      <a:pt x="19" y="24"/>
                      <a:pt x="17" y="25"/>
                      <a:pt x="17" y="25"/>
                    </a:cubicBezTo>
                    <a:cubicBezTo>
                      <a:pt x="17" y="25"/>
                      <a:pt x="17" y="26"/>
                      <a:pt x="16" y="27"/>
                    </a:cubicBezTo>
                    <a:cubicBezTo>
                      <a:pt x="16" y="27"/>
                      <a:pt x="16" y="28"/>
                      <a:pt x="16" y="28"/>
                    </a:cubicBezTo>
                    <a:cubicBezTo>
                      <a:pt x="16" y="28"/>
                      <a:pt x="16" y="29"/>
                      <a:pt x="16" y="30"/>
                    </a:cubicBezTo>
                    <a:cubicBezTo>
                      <a:pt x="15" y="30"/>
                      <a:pt x="15" y="31"/>
                      <a:pt x="15" y="31"/>
                    </a:cubicBezTo>
                    <a:cubicBezTo>
                      <a:pt x="15" y="31"/>
                      <a:pt x="14" y="32"/>
                      <a:pt x="14" y="32"/>
                    </a:cubicBezTo>
                    <a:cubicBezTo>
                      <a:pt x="14" y="32"/>
                      <a:pt x="13" y="32"/>
                      <a:pt x="12" y="32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13" y="35"/>
                      <a:pt x="13" y="35"/>
                    </a:cubicBezTo>
                    <a:cubicBezTo>
                      <a:pt x="13" y="36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9"/>
                      <a:pt x="16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4" y="38"/>
                      <a:pt x="14" y="38"/>
                    </a:cubicBezTo>
                    <a:cubicBezTo>
                      <a:pt x="14" y="38"/>
                      <a:pt x="13" y="38"/>
                      <a:pt x="13" y="38"/>
                    </a:cubicBezTo>
                    <a:cubicBezTo>
                      <a:pt x="13" y="37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6"/>
                    </a:cubicBezTo>
                    <a:cubicBezTo>
                      <a:pt x="13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4"/>
                      <a:pt x="11" y="34"/>
                      <a:pt x="11" y="33"/>
                    </a:cubicBezTo>
                    <a:cubicBezTo>
                      <a:pt x="11" y="33"/>
                      <a:pt x="11" y="33"/>
                      <a:pt x="11" y="32"/>
                    </a:cubicBezTo>
                    <a:cubicBezTo>
                      <a:pt x="11" y="32"/>
                      <a:pt x="11" y="30"/>
                      <a:pt x="11" y="30"/>
                    </a:cubicBezTo>
                    <a:cubicBezTo>
                      <a:pt x="11" y="30"/>
                      <a:pt x="10" y="34"/>
                      <a:pt x="9" y="36"/>
                    </a:cubicBezTo>
                    <a:cubicBezTo>
                      <a:pt x="9" y="36"/>
                      <a:pt x="10" y="36"/>
                      <a:pt x="10" y="37"/>
                    </a:cubicBezTo>
                    <a:cubicBezTo>
                      <a:pt x="10" y="37"/>
                      <a:pt x="10" y="38"/>
                      <a:pt x="10" y="38"/>
                    </a:cubicBezTo>
                    <a:cubicBezTo>
                      <a:pt x="10" y="39"/>
                      <a:pt x="10" y="38"/>
                      <a:pt x="10" y="40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10" y="42"/>
                      <a:pt x="9" y="43"/>
                      <a:pt x="9" y="44"/>
                    </a:cubicBezTo>
                    <a:cubicBezTo>
                      <a:pt x="9" y="44"/>
                      <a:pt x="10" y="45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7"/>
                      <a:pt x="10" y="48"/>
                      <a:pt x="10" y="47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4"/>
                      <a:pt x="13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5"/>
                      <a:pt x="14" y="46"/>
                      <a:pt x="14" y="46"/>
                    </a:cubicBezTo>
                    <a:cubicBezTo>
                      <a:pt x="14" y="46"/>
                      <a:pt x="16" y="45"/>
                      <a:pt x="16" y="45"/>
                    </a:cubicBezTo>
                    <a:cubicBezTo>
                      <a:pt x="16" y="45"/>
                      <a:pt x="17" y="45"/>
                      <a:pt x="17" y="46"/>
                    </a:cubicBezTo>
                    <a:cubicBezTo>
                      <a:pt x="17" y="47"/>
                      <a:pt x="17" y="47"/>
                      <a:pt x="18" y="48"/>
                    </a:cubicBezTo>
                    <a:cubicBezTo>
                      <a:pt x="18" y="48"/>
                      <a:pt x="18" y="49"/>
                      <a:pt x="18" y="49"/>
                    </a:cubicBezTo>
                    <a:cubicBezTo>
                      <a:pt x="18" y="50"/>
                      <a:pt x="20" y="50"/>
                      <a:pt x="20" y="50"/>
                    </a:cubicBezTo>
                    <a:cubicBezTo>
                      <a:pt x="20" y="50"/>
                      <a:pt x="21" y="50"/>
                      <a:pt x="22" y="50"/>
                    </a:cubicBezTo>
                    <a:cubicBezTo>
                      <a:pt x="22" y="50"/>
                      <a:pt x="22" y="51"/>
                      <a:pt x="22" y="51"/>
                    </a:cubicBezTo>
                    <a:cubicBezTo>
                      <a:pt x="23" y="51"/>
                      <a:pt x="23" y="53"/>
                      <a:pt x="23" y="53"/>
                    </a:cubicBezTo>
                    <a:cubicBezTo>
                      <a:pt x="23" y="53"/>
                      <a:pt x="24" y="54"/>
                      <a:pt x="23" y="54"/>
                    </a:cubicBezTo>
                    <a:cubicBezTo>
                      <a:pt x="23" y="55"/>
                      <a:pt x="23" y="55"/>
                      <a:pt x="24" y="55"/>
                    </a:cubicBezTo>
                    <a:cubicBezTo>
                      <a:pt x="24" y="55"/>
                      <a:pt x="25" y="56"/>
                      <a:pt x="25" y="56"/>
                    </a:cubicBezTo>
                    <a:cubicBezTo>
                      <a:pt x="25" y="56"/>
                      <a:pt x="25" y="57"/>
                      <a:pt x="26" y="57"/>
                    </a:cubicBezTo>
                    <a:cubicBezTo>
                      <a:pt x="27" y="57"/>
                      <a:pt x="27" y="58"/>
                      <a:pt x="28" y="58"/>
                    </a:cubicBezTo>
                    <a:cubicBezTo>
                      <a:pt x="28" y="58"/>
                      <a:pt x="27" y="59"/>
                      <a:pt x="28" y="59"/>
                    </a:cubicBezTo>
                    <a:cubicBezTo>
                      <a:pt x="29" y="59"/>
                      <a:pt x="30" y="58"/>
                      <a:pt x="31" y="59"/>
                    </a:cubicBezTo>
                    <a:cubicBezTo>
                      <a:pt x="31" y="59"/>
                      <a:pt x="31" y="60"/>
                      <a:pt x="32" y="61"/>
                    </a:cubicBezTo>
                    <a:cubicBezTo>
                      <a:pt x="34" y="61"/>
                      <a:pt x="34" y="62"/>
                      <a:pt x="35" y="62"/>
                    </a:cubicBezTo>
                    <a:cubicBezTo>
                      <a:pt x="35" y="62"/>
                      <a:pt x="36" y="62"/>
                      <a:pt x="35" y="63"/>
                    </a:cubicBezTo>
                    <a:cubicBezTo>
                      <a:pt x="35" y="64"/>
                      <a:pt x="35" y="65"/>
                      <a:pt x="35" y="65"/>
                    </a:cubicBezTo>
                    <a:cubicBezTo>
                      <a:pt x="34" y="66"/>
                      <a:pt x="33" y="67"/>
                      <a:pt x="33" y="67"/>
                    </a:cubicBezTo>
                    <a:cubicBezTo>
                      <a:pt x="33" y="68"/>
                      <a:pt x="32" y="69"/>
                      <a:pt x="33" y="69"/>
                    </a:cubicBezTo>
                    <a:cubicBezTo>
                      <a:pt x="33" y="70"/>
                      <a:pt x="33" y="71"/>
                      <a:pt x="33" y="71"/>
                    </a:cubicBezTo>
                    <a:cubicBezTo>
                      <a:pt x="33" y="72"/>
                      <a:pt x="34" y="73"/>
                      <a:pt x="33" y="73"/>
                    </a:cubicBezTo>
                    <a:cubicBezTo>
                      <a:pt x="33" y="74"/>
                      <a:pt x="33" y="75"/>
                      <a:pt x="33" y="75"/>
                    </a:cubicBezTo>
                    <a:cubicBezTo>
                      <a:pt x="33" y="75"/>
                      <a:pt x="34" y="76"/>
                      <a:pt x="33" y="76"/>
                    </a:cubicBezTo>
                    <a:cubicBezTo>
                      <a:pt x="32" y="77"/>
                      <a:pt x="31" y="78"/>
                      <a:pt x="31" y="78"/>
                    </a:cubicBezTo>
                    <a:cubicBezTo>
                      <a:pt x="30" y="78"/>
                      <a:pt x="29" y="79"/>
                      <a:pt x="29" y="79"/>
                    </a:cubicBezTo>
                    <a:cubicBezTo>
                      <a:pt x="29" y="79"/>
                      <a:pt x="29" y="81"/>
                      <a:pt x="29" y="82"/>
                    </a:cubicBezTo>
                    <a:cubicBezTo>
                      <a:pt x="29" y="82"/>
                      <a:pt x="27" y="86"/>
                      <a:pt x="28" y="86"/>
                    </a:cubicBezTo>
                    <a:cubicBezTo>
                      <a:pt x="28" y="87"/>
                      <a:pt x="28" y="88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7" y="90"/>
                      <a:pt x="26" y="89"/>
                      <a:pt x="27" y="91"/>
                    </a:cubicBezTo>
                    <a:cubicBezTo>
                      <a:pt x="28" y="92"/>
                      <a:pt x="28" y="92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5"/>
                      <a:pt x="30" y="96"/>
                      <a:pt x="31" y="96"/>
                    </a:cubicBezTo>
                    <a:cubicBezTo>
                      <a:pt x="31" y="97"/>
                      <a:pt x="32" y="97"/>
                      <a:pt x="32" y="98"/>
                    </a:cubicBezTo>
                    <a:cubicBezTo>
                      <a:pt x="32" y="98"/>
                      <a:pt x="33" y="100"/>
                      <a:pt x="32" y="99"/>
                    </a:cubicBezTo>
                    <a:cubicBezTo>
                      <a:pt x="30" y="98"/>
                      <a:pt x="32" y="99"/>
                      <a:pt x="30" y="97"/>
                    </a:cubicBezTo>
                    <a:cubicBezTo>
                      <a:pt x="28" y="95"/>
                      <a:pt x="27" y="96"/>
                      <a:pt x="26" y="95"/>
                    </a:cubicBezTo>
                    <a:cubicBezTo>
                      <a:pt x="25" y="94"/>
                      <a:pt x="27" y="98"/>
                      <a:pt x="25" y="93"/>
                    </a:cubicBezTo>
                    <a:cubicBezTo>
                      <a:pt x="23" y="89"/>
                      <a:pt x="23" y="90"/>
                      <a:pt x="22" y="89"/>
                    </a:cubicBezTo>
                    <a:cubicBezTo>
                      <a:pt x="22" y="88"/>
                      <a:pt x="22" y="89"/>
                      <a:pt x="21" y="87"/>
                    </a:cubicBezTo>
                    <a:cubicBezTo>
                      <a:pt x="20" y="84"/>
                      <a:pt x="21" y="86"/>
                      <a:pt x="20" y="84"/>
                    </a:cubicBezTo>
                    <a:cubicBezTo>
                      <a:pt x="19" y="83"/>
                      <a:pt x="19" y="85"/>
                      <a:pt x="18" y="82"/>
                    </a:cubicBezTo>
                    <a:cubicBezTo>
                      <a:pt x="18" y="80"/>
                      <a:pt x="18" y="82"/>
                      <a:pt x="17" y="79"/>
                    </a:cubicBezTo>
                    <a:cubicBezTo>
                      <a:pt x="16" y="76"/>
                      <a:pt x="18" y="76"/>
                      <a:pt x="16" y="74"/>
                    </a:cubicBezTo>
                    <a:cubicBezTo>
                      <a:pt x="14" y="73"/>
                      <a:pt x="15" y="74"/>
                      <a:pt x="14" y="73"/>
                    </a:cubicBezTo>
                    <a:cubicBezTo>
                      <a:pt x="13" y="72"/>
                      <a:pt x="14" y="73"/>
                      <a:pt x="13" y="70"/>
                    </a:cubicBezTo>
                    <a:cubicBezTo>
                      <a:pt x="11" y="68"/>
                      <a:pt x="10" y="67"/>
                      <a:pt x="10" y="63"/>
                    </a:cubicBezTo>
                    <a:cubicBezTo>
                      <a:pt x="10" y="59"/>
                      <a:pt x="10" y="58"/>
                      <a:pt x="10" y="58"/>
                    </a:cubicBezTo>
                    <a:cubicBezTo>
                      <a:pt x="10" y="58"/>
                      <a:pt x="8" y="56"/>
                      <a:pt x="8" y="54"/>
                    </a:cubicBezTo>
                    <a:cubicBezTo>
                      <a:pt x="9" y="51"/>
                      <a:pt x="9" y="52"/>
                      <a:pt x="9" y="51"/>
                    </a:cubicBezTo>
                    <a:cubicBezTo>
                      <a:pt x="9" y="51"/>
                      <a:pt x="8" y="51"/>
                      <a:pt x="8" y="50"/>
                    </a:cubicBezTo>
                    <a:cubicBezTo>
                      <a:pt x="7" y="49"/>
                      <a:pt x="7" y="49"/>
                      <a:pt x="7" y="48"/>
                    </a:cubicBezTo>
                    <a:cubicBezTo>
                      <a:pt x="7" y="48"/>
                      <a:pt x="6" y="46"/>
                      <a:pt x="6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0" y="101"/>
                      <a:pt x="55" y="110"/>
                    </a:cubicBezTo>
                    <a:cubicBezTo>
                      <a:pt x="55" y="110"/>
                      <a:pt x="42" y="107"/>
                      <a:pt x="41" y="104"/>
                    </a:cubicBezTo>
                    <a:cubicBezTo>
                      <a:pt x="41" y="104"/>
                      <a:pt x="41" y="102"/>
                      <a:pt x="41" y="102"/>
                    </a:cubicBezTo>
                    <a:cubicBezTo>
                      <a:pt x="42" y="102"/>
                      <a:pt x="43" y="102"/>
                      <a:pt x="44" y="102"/>
                    </a:cubicBezTo>
                    <a:cubicBezTo>
                      <a:pt x="44" y="101"/>
                      <a:pt x="45" y="100"/>
                      <a:pt x="45" y="100"/>
                    </a:cubicBezTo>
                    <a:cubicBezTo>
                      <a:pt x="45" y="101"/>
                      <a:pt x="45" y="101"/>
                      <a:pt x="45" y="101"/>
                    </a:cubicBezTo>
                    <a:cubicBezTo>
                      <a:pt x="45" y="101"/>
                      <a:pt x="45" y="101"/>
                      <a:pt x="47" y="101"/>
                    </a:cubicBezTo>
                    <a:cubicBezTo>
                      <a:pt x="49" y="101"/>
                      <a:pt x="49" y="101"/>
                      <a:pt x="50" y="101"/>
                    </a:cubicBezTo>
                    <a:cubicBezTo>
                      <a:pt x="51" y="100"/>
                      <a:pt x="52" y="98"/>
                      <a:pt x="53" y="99"/>
                    </a:cubicBezTo>
                    <a:cubicBezTo>
                      <a:pt x="53" y="101"/>
                      <a:pt x="52" y="100"/>
                      <a:pt x="53" y="101"/>
                    </a:cubicBezTo>
                    <a:cubicBezTo>
                      <a:pt x="55" y="101"/>
                      <a:pt x="57" y="100"/>
                      <a:pt x="57" y="100"/>
                    </a:cubicBezTo>
                    <a:cubicBezTo>
                      <a:pt x="57" y="100"/>
                      <a:pt x="61" y="101"/>
                      <a:pt x="61" y="100"/>
                    </a:cubicBezTo>
                    <a:cubicBezTo>
                      <a:pt x="61" y="100"/>
                      <a:pt x="61" y="99"/>
                      <a:pt x="62" y="99"/>
                    </a:cubicBezTo>
                    <a:cubicBezTo>
                      <a:pt x="63" y="99"/>
                      <a:pt x="63" y="100"/>
                      <a:pt x="63" y="100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8" y="103"/>
                      <a:pt x="59" y="104"/>
                    </a:cubicBezTo>
                    <a:cubicBezTo>
                      <a:pt x="60" y="104"/>
                      <a:pt x="60" y="104"/>
                      <a:pt x="61" y="104"/>
                    </a:cubicBezTo>
                    <a:cubicBezTo>
                      <a:pt x="62" y="104"/>
                      <a:pt x="64" y="106"/>
                      <a:pt x="65" y="105"/>
                    </a:cubicBezTo>
                    <a:cubicBezTo>
                      <a:pt x="65" y="104"/>
                      <a:pt x="65" y="104"/>
                      <a:pt x="66" y="103"/>
                    </a:cubicBezTo>
                    <a:cubicBezTo>
                      <a:pt x="66" y="102"/>
                      <a:pt x="66" y="102"/>
                      <a:pt x="67" y="102"/>
                    </a:cubicBezTo>
                    <a:cubicBezTo>
                      <a:pt x="68" y="102"/>
                      <a:pt x="69" y="102"/>
                      <a:pt x="69" y="102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8" y="104"/>
                      <a:pt x="69" y="103"/>
                      <a:pt x="70" y="103"/>
                    </a:cubicBezTo>
                    <a:cubicBezTo>
                      <a:pt x="71" y="103"/>
                      <a:pt x="71" y="104"/>
                      <a:pt x="72" y="104"/>
                    </a:cubicBezTo>
                    <a:cubicBezTo>
                      <a:pt x="73" y="103"/>
                      <a:pt x="73" y="103"/>
                      <a:pt x="74" y="103"/>
                    </a:cubicBezTo>
                    <a:cubicBezTo>
                      <a:pt x="75" y="102"/>
                      <a:pt x="76" y="102"/>
                      <a:pt x="76" y="102"/>
                    </a:cubicBezTo>
                    <a:cubicBezTo>
                      <a:pt x="77" y="102"/>
                      <a:pt x="77" y="102"/>
                      <a:pt x="78" y="102"/>
                    </a:cubicBezTo>
                    <a:cubicBezTo>
                      <a:pt x="78" y="102"/>
                      <a:pt x="80" y="104"/>
                      <a:pt x="80" y="104"/>
                    </a:cubicBezTo>
                    <a:cubicBezTo>
                      <a:pt x="81" y="103"/>
                      <a:pt x="83" y="103"/>
                      <a:pt x="83" y="103"/>
                    </a:cubicBezTo>
                    <a:cubicBezTo>
                      <a:pt x="83" y="103"/>
                      <a:pt x="77" y="109"/>
                      <a:pt x="63" y="110"/>
                    </a:cubicBezTo>
                    <a:cubicBezTo>
                      <a:pt x="63" y="110"/>
                      <a:pt x="94" y="111"/>
                      <a:pt x="110" y="82"/>
                    </a:cubicBezTo>
                    <a:cubicBezTo>
                      <a:pt x="127" y="52"/>
                      <a:pt x="116" y="14"/>
                      <a:pt x="77" y="1"/>
                    </a:cubicBezTo>
                    <a:cubicBezTo>
                      <a:pt x="77" y="1"/>
                      <a:pt x="106" y="12"/>
                      <a:pt x="114" y="4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2" y="40"/>
                      <a:pt x="112" y="40"/>
                      <a:pt x="112" y="39"/>
                    </a:cubicBezTo>
                    <a:cubicBezTo>
                      <a:pt x="111" y="37"/>
                      <a:pt x="112" y="38"/>
                      <a:pt x="111" y="37"/>
                    </a:cubicBezTo>
                    <a:cubicBezTo>
                      <a:pt x="111" y="36"/>
                      <a:pt x="111" y="36"/>
                      <a:pt x="110" y="35"/>
                    </a:cubicBezTo>
                    <a:cubicBezTo>
                      <a:pt x="110" y="35"/>
                      <a:pt x="109" y="35"/>
                      <a:pt x="109" y="34"/>
                    </a:cubicBezTo>
                    <a:cubicBezTo>
                      <a:pt x="108" y="34"/>
                      <a:pt x="108" y="32"/>
                      <a:pt x="107" y="31"/>
                    </a:cubicBezTo>
                    <a:cubicBezTo>
                      <a:pt x="107" y="31"/>
                      <a:pt x="106" y="31"/>
                      <a:pt x="105" y="31"/>
                    </a:cubicBezTo>
                    <a:cubicBezTo>
                      <a:pt x="105" y="31"/>
                      <a:pt x="105" y="30"/>
                      <a:pt x="105" y="31"/>
                    </a:cubicBezTo>
                    <a:cubicBezTo>
                      <a:pt x="105" y="31"/>
                      <a:pt x="106" y="32"/>
                      <a:pt x="106" y="32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6" y="36"/>
                      <a:pt x="106" y="37"/>
                    </a:cubicBezTo>
                    <a:cubicBezTo>
                      <a:pt x="106" y="37"/>
                      <a:pt x="106" y="39"/>
                      <a:pt x="106" y="39"/>
                    </a:cubicBezTo>
                    <a:cubicBezTo>
                      <a:pt x="106" y="39"/>
                      <a:pt x="105" y="40"/>
                      <a:pt x="105" y="41"/>
                    </a:cubicBezTo>
                    <a:cubicBezTo>
                      <a:pt x="104" y="41"/>
                      <a:pt x="101" y="41"/>
                      <a:pt x="101" y="41"/>
                    </a:cubicBezTo>
                    <a:cubicBezTo>
                      <a:pt x="101" y="41"/>
                      <a:pt x="101" y="40"/>
                      <a:pt x="100" y="39"/>
                    </a:cubicBezTo>
                    <a:cubicBezTo>
                      <a:pt x="100" y="38"/>
                      <a:pt x="98" y="38"/>
                      <a:pt x="98" y="38"/>
                    </a:cubicBezTo>
                    <a:cubicBezTo>
                      <a:pt x="97" y="37"/>
                      <a:pt x="98" y="37"/>
                      <a:pt x="97" y="36"/>
                    </a:cubicBezTo>
                    <a:cubicBezTo>
                      <a:pt x="96" y="35"/>
                      <a:pt x="97" y="35"/>
                      <a:pt x="96" y="34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3" y="32"/>
                      <a:pt x="94" y="34"/>
                    </a:cubicBezTo>
                    <a:cubicBezTo>
                      <a:pt x="94" y="35"/>
                      <a:pt x="93" y="36"/>
                      <a:pt x="94" y="36"/>
                    </a:cubicBezTo>
                    <a:cubicBezTo>
                      <a:pt x="95" y="37"/>
                      <a:pt x="95" y="36"/>
                      <a:pt x="96" y="37"/>
                    </a:cubicBezTo>
                    <a:cubicBezTo>
                      <a:pt x="96" y="38"/>
                      <a:pt x="96" y="39"/>
                      <a:pt x="97" y="39"/>
                    </a:cubicBezTo>
                    <a:cubicBezTo>
                      <a:pt x="97" y="40"/>
                      <a:pt x="97" y="41"/>
                      <a:pt x="98" y="41"/>
                    </a:cubicBezTo>
                    <a:cubicBezTo>
                      <a:pt x="98" y="42"/>
                      <a:pt x="100" y="41"/>
                      <a:pt x="100" y="42"/>
                    </a:cubicBezTo>
                    <a:cubicBezTo>
                      <a:pt x="99" y="43"/>
                      <a:pt x="99" y="44"/>
                      <a:pt x="100" y="44"/>
                    </a:cubicBezTo>
                    <a:cubicBezTo>
                      <a:pt x="100" y="44"/>
                      <a:pt x="101" y="45"/>
                      <a:pt x="101" y="44"/>
                    </a:cubicBezTo>
                    <a:cubicBezTo>
                      <a:pt x="102" y="44"/>
                      <a:pt x="101" y="45"/>
                      <a:pt x="102" y="44"/>
                    </a:cubicBezTo>
                    <a:cubicBezTo>
                      <a:pt x="103" y="44"/>
                      <a:pt x="104" y="44"/>
                      <a:pt x="104" y="44"/>
                    </a:cubicBezTo>
                    <a:cubicBezTo>
                      <a:pt x="104" y="44"/>
                      <a:pt x="105" y="45"/>
                      <a:pt x="105" y="45"/>
                    </a:cubicBezTo>
                    <a:cubicBezTo>
                      <a:pt x="105" y="45"/>
                      <a:pt x="105" y="48"/>
                      <a:pt x="105" y="48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4" y="50"/>
                      <a:pt x="104" y="54"/>
                      <a:pt x="103" y="54"/>
                    </a:cubicBezTo>
                    <a:cubicBezTo>
                      <a:pt x="103" y="54"/>
                      <a:pt x="102" y="55"/>
                      <a:pt x="101" y="56"/>
                    </a:cubicBezTo>
                    <a:cubicBezTo>
                      <a:pt x="101" y="56"/>
                      <a:pt x="101" y="59"/>
                      <a:pt x="101" y="59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2"/>
                      <a:pt x="100" y="62"/>
                    </a:cubicBezTo>
                    <a:cubicBezTo>
                      <a:pt x="100" y="63"/>
                      <a:pt x="100" y="65"/>
                      <a:pt x="100" y="66"/>
                    </a:cubicBezTo>
                    <a:cubicBezTo>
                      <a:pt x="100" y="67"/>
                      <a:pt x="98" y="68"/>
                      <a:pt x="98" y="68"/>
                    </a:cubicBezTo>
                    <a:cubicBezTo>
                      <a:pt x="98" y="68"/>
                      <a:pt x="100" y="70"/>
                      <a:pt x="99" y="70"/>
                    </a:cubicBezTo>
                    <a:cubicBezTo>
                      <a:pt x="98" y="70"/>
                      <a:pt x="97" y="72"/>
                      <a:pt x="97" y="72"/>
                    </a:cubicBezTo>
                    <a:cubicBezTo>
                      <a:pt x="97" y="73"/>
                      <a:pt x="97" y="74"/>
                      <a:pt x="96" y="74"/>
                    </a:cubicBezTo>
                    <a:cubicBezTo>
                      <a:pt x="95" y="74"/>
                      <a:pt x="94" y="74"/>
                      <a:pt x="94" y="74"/>
                    </a:cubicBezTo>
                    <a:cubicBezTo>
                      <a:pt x="94" y="75"/>
                      <a:pt x="94" y="76"/>
                      <a:pt x="94" y="76"/>
                    </a:cubicBezTo>
                    <a:cubicBezTo>
                      <a:pt x="92" y="79"/>
                      <a:pt x="92" y="79"/>
                      <a:pt x="92" y="79"/>
                    </a:cubicBezTo>
                    <a:cubicBezTo>
                      <a:pt x="90" y="81"/>
                      <a:pt x="90" y="81"/>
                      <a:pt x="90" y="81"/>
                    </a:cubicBezTo>
                    <a:cubicBezTo>
                      <a:pt x="90" y="81"/>
                      <a:pt x="90" y="83"/>
                      <a:pt x="89" y="83"/>
                    </a:cubicBezTo>
                    <a:cubicBezTo>
                      <a:pt x="88" y="83"/>
                      <a:pt x="86" y="84"/>
                      <a:pt x="85" y="85"/>
                    </a:cubicBezTo>
                    <a:cubicBezTo>
                      <a:pt x="85" y="85"/>
                      <a:pt x="83" y="86"/>
                      <a:pt x="82" y="86"/>
                    </a:cubicBezTo>
                    <a:cubicBezTo>
                      <a:pt x="82" y="86"/>
                      <a:pt x="83" y="88"/>
                      <a:pt x="82" y="86"/>
                    </a:cubicBezTo>
                    <a:cubicBezTo>
                      <a:pt x="81" y="84"/>
                      <a:pt x="82" y="85"/>
                      <a:pt x="81" y="83"/>
                    </a:cubicBezTo>
                    <a:cubicBezTo>
                      <a:pt x="80" y="81"/>
                      <a:pt x="80" y="83"/>
                      <a:pt x="80" y="81"/>
                    </a:cubicBezTo>
                    <a:cubicBezTo>
                      <a:pt x="80" y="79"/>
                      <a:pt x="80" y="81"/>
                      <a:pt x="80" y="79"/>
                    </a:cubicBezTo>
                    <a:cubicBezTo>
                      <a:pt x="80" y="78"/>
                      <a:pt x="80" y="79"/>
                      <a:pt x="79" y="77"/>
                    </a:cubicBezTo>
                    <a:cubicBezTo>
                      <a:pt x="79" y="76"/>
                      <a:pt x="79" y="76"/>
                      <a:pt x="78" y="75"/>
                    </a:cubicBezTo>
                    <a:cubicBezTo>
                      <a:pt x="77" y="74"/>
                      <a:pt x="76" y="75"/>
                      <a:pt x="76" y="73"/>
                    </a:cubicBezTo>
                    <a:cubicBezTo>
                      <a:pt x="77" y="72"/>
                      <a:pt x="77" y="73"/>
                      <a:pt x="77" y="72"/>
                    </a:cubicBezTo>
                    <a:cubicBezTo>
                      <a:pt x="77" y="70"/>
                      <a:pt x="77" y="70"/>
                      <a:pt x="78" y="69"/>
                    </a:cubicBezTo>
                    <a:cubicBezTo>
                      <a:pt x="79" y="68"/>
                      <a:pt x="80" y="68"/>
                      <a:pt x="80" y="67"/>
                    </a:cubicBezTo>
                    <a:cubicBezTo>
                      <a:pt x="80" y="66"/>
                      <a:pt x="80" y="66"/>
                      <a:pt x="79" y="65"/>
                    </a:cubicBezTo>
                    <a:cubicBezTo>
                      <a:pt x="79" y="64"/>
                      <a:pt x="78" y="63"/>
                      <a:pt x="78" y="63"/>
                    </a:cubicBezTo>
                    <a:cubicBezTo>
                      <a:pt x="78" y="63"/>
                      <a:pt x="78" y="63"/>
                      <a:pt x="77" y="62"/>
                    </a:cubicBezTo>
                    <a:cubicBezTo>
                      <a:pt x="76" y="61"/>
                      <a:pt x="76" y="60"/>
                      <a:pt x="76" y="60"/>
                    </a:cubicBezTo>
                    <a:cubicBezTo>
                      <a:pt x="76" y="60"/>
                      <a:pt x="76" y="57"/>
                      <a:pt x="76" y="56"/>
                    </a:cubicBezTo>
                    <a:cubicBezTo>
                      <a:pt x="76" y="55"/>
                      <a:pt x="75" y="57"/>
                      <a:pt x="76" y="55"/>
                    </a:cubicBezTo>
                    <a:cubicBezTo>
                      <a:pt x="76" y="53"/>
                      <a:pt x="76" y="52"/>
                      <a:pt x="76" y="52"/>
                    </a:cubicBezTo>
                    <a:cubicBezTo>
                      <a:pt x="76" y="52"/>
                      <a:pt x="74" y="51"/>
                      <a:pt x="73" y="51"/>
                    </a:cubicBezTo>
                    <a:cubicBezTo>
                      <a:pt x="73" y="51"/>
                      <a:pt x="73" y="52"/>
                      <a:pt x="72" y="52"/>
                    </a:cubicBezTo>
                    <a:cubicBezTo>
                      <a:pt x="70" y="51"/>
                      <a:pt x="71" y="50"/>
                      <a:pt x="70" y="50"/>
                    </a:cubicBezTo>
                    <a:cubicBezTo>
                      <a:pt x="70" y="49"/>
                      <a:pt x="69" y="49"/>
                      <a:pt x="68" y="50"/>
                    </a:cubicBezTo>
                    <a:cubicBezTo>
                      <a:pt x="68" y="50"/>
                      <a:pt x="66" y="50"/>
                      <a:pt x="65" y="51"/>
                    </a:cubicBezTo>
                    <a:cubicBezTo>
                      <a:pt x="64" y="51"/>
                      <a:pt x="64" y="51"/>
                      <a:pt x="62" y="51"/>
                    </a:cubicBezTo>
                    <a:cubicBezTo>
                      <a:pt x="61" y="51"/>
                      <a:pt x="59" y="52"/>
                      <a:pt x="58" y="51"/>
                    </a:cubicBezTo>
                    <a:cubicBezTo>
                      <a:pt x="56" y="51"/>
                      <a:pt x="56" y="51"/>
                      <a:pt x="56" y="50"/>
                    </a:cubicBezTo>
                    <a:cubicBezTo>
                      <a:pt x="55" y="49"/>
                      <a:pt x="56" y="49"/>
                      <a:pt x="55" y="48"/>
                    </a:cubicBezTo>
                    <a:cubicBezTo>
                      <a:pt x="53" y="48"/>
                      <a:pt x="53" y="48"/>
                      <a:pt x="53" y="47"/>
                    </a:cubicBezTo>
                    <a:cubicBezTo>
                      <a:pt x="53" y="46"/>
                      <a:pt x="53" y="46"/>
                      <a:pt x="53" y="45"/>
                    </a:cubicBezTo>
                    <a:cubicBezTo>
                      <a:pt x="52" y="44"/>
                      <a:pt x="53" y="46"/>
                      <a:pt x="52" y="44"/>
                    </a:cubicBezTo>
                    <a:cubicBezTo>
                      <a:pt x="50" y="42"/>
                      <a:pt x="50" y="44"/>
                      <a:pt x="50" y="42"/>
                    </a:cubicBezTo>
                    <a:cubicBezTo>
                      <a:pt x="51" y="41"/>
                      <a:pt x="51" y="42"/>
                      <a:pt x="51" y="40"/>
                    </a:cubicBezTo>
                    <a:cubicBezTo>
                      <a:pt x="51" y="39"/>
                      <a:pt x="53" y="41"/>
                      <a:pt x="52" y="38"/>
                    </a:cubicBezTo>
                    <a:cubicBezTo>
                      <a:pt x="51" y="35"/>
                      <a:pt x="50" y="35"/>
                      <a:pt x="52" y="33"/>
                    </a:cubicBezTo>
                    <a:cubicBezTo>
                      <a:pt x="53" y="31"/>
                      <a:pt x="55" y="30"/>
                      <a:pt x="55" y="30"/>
                    </a:cubicBezTo>
                    <a:cubicBezTo>
                      <a:pt x="55" y="29"/>
                      <a:pt x="56" y="28"/>
                      <a:pt x="56" y="27"/>
                    </a:cubicBezTo>
                    <a:cubicBezTo>
                      <a:pt x="57" y="27"/>
                      <a:pt x="56" y="27"/>
                      <a:pt x="58" y="27"/>
                    </a:cubicBezTo>
                    <a:cubicBezTo>
                      <a:pt x="59" y="27"/>
                      <a:pt x="60" y="26"/>
                      <a:pt x="61" y="26"/>
                    </a:cubicBezTo>
                    <a:cubicBezTo>
                      <a:pt x="62" y="25"/>
                      <a:pt x="63" y="24"/>
                      <a:pt x="63" y="23"/>
                    </a:cubicBezTo>
                    <a:cubicBezTo>
                      <a:pt x="64" y="23"/>
                      <a:pt x="63" y="24"/>
                      <a:pt x="65" y="23"/>
                    </a:cubicBezTo>
                    <a:cubicBezTo>
                      <a:pt x="66" y="23"/>
                      <a:pt x="66" y="23"/>
                      <a:pt x="67" y="23"/>
                    </a:cubicBezTo>
                    <a:cubicBezTo>
                      <a:pt x="68" y="23"/>
                      <a:pt x="66" y="23"/>
                      <a:pt x="68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1" y="22"/>
                      <a:pt x="71" y="23"/>
                      <a:pt x="72" y="23"/>
                    </a:cubicBezTo>
                    <a:cubicBezTo>
                      <a:pt x="72" y="23"/>
                      <a:pt x="72" y="21"/>
                      <a:pt x="72" y="23"/>
                    </a:cubicBezTo>
                    <a:cubicBezTo>
                      <a:pt x="73" y="25"/>
                      <a:pt x="72" y="26"/>
                      <a:pt x="73" y="26"/>
                    </a:cubicBezTo>
                    <a:cubicBezTo>
                      <a:pt x="75" y="26"/>
                      <a:pt x="73" y="26"/>
                      <a:pt x="75" y="26"/>
                    </a:cubicBezTo>
                    <a:cubicBezTo>
                      <a:pt x="76" y="26"/>
                      <a:pt x="76" y="26"/>
                      <a:pt x="77" y="27"/>
                    </a:cubicBezTo>
                    <a:cubicBezTo>
                      <a:pt x="77" y="27"/>
                      <a:pt x="78" y="27"/>
                      <a:pt x="79" y="27"/>
                    </a:cubicBezTo>
                    <a:cubicBezTo>
                      <a:pt x="80" y="27"/>
                      <a:pt x="79" y="29"/>
                      <a:pt x="80" y="27"/>
                    </a:cubicBezTo>
                    <a:cubicBezTo>
                      <a:pt x="82" y="26"/>
                      <a:pt x="79" y="26"/>
                      <a:pt x="82" y="26"/>
                    </a:cubicBezTo>
                    <a:cubicBezTo>
                      <a:pt x="85" y="26"/>
                      <a:pt x="85" y="27"/>
                      <a:pt x="86" y="26"/>
                    </a:cubicBezTo>
                    <a:cubicBezTo>
                      <a:pt x="86" y="26"/>
                      <a:pt x="86" y="27"/>
                      <a:pt x="88" y="26"/>
                    </a:cubicBezTo>
                    <a:cubicBezTo>
                      <a:pt x="89" y="25"/>
                      <a:pt x="89" y="25"/>
                      <a:pt x="90" y="26"/>
                    </a:cubicBezTo>
                    <a:cubicBezTo>
                      <a:pt x="90" y="26"/>
                      <a:pt x="90" y="27"/>
                      <a:pt x="91" y="26"/>
                    </a:cubicBezTo>
                    <a:cubicBezTo>
                      <a:pt x="91" y="25"/>
                      <a:pt x="92" y="25"/>
                      <a:pt x="91" y="24"/>
                    </a:cubicBezTo>
                    <a:cubicBezTo>
                      <a:pt x="89" y="24"/>
                      <a:pt x="89" y="24"/>
                      <a:pt x="88" y="23"/>
                    </a:cubicBezTo>
                    <a:cubicBezTo>
                      <a:pt x="88" y="22"/>
                      <a:pt x="90" y="23"/>
                      <a:pt x="88" y="22"/>
                    </a:cubicBezTo>
                    <a:cubicBezTo>
                      <a:pt x="87" y="22"/>
                      <a:pt x="87" y="22"/>
                      <a:pt x="86" y="22"/>
                    </a:cubicBezTo>
                    <a:cubicBezTo>
                      <a:pt x="84" y="21"/>
                      <a:pt x="83" y="23"/>
                      <a:pt x="83" y="22"/>
                    </a:cubicBezTo>
                    <a:cubicBezTo>
                      <a:pt x="83" y="21"/>
                      <a:pt x="80" y="23"/>
                      <a:pt x="83" y="21"/>
                    </a:cubicBezTo>
                    <a:cubicBezTo>
                      <a:pt x="85" y="19"/>
                      <a:pt x="84" y="18"/>
                      <a:pt x="85" y="18"/>
                    </a:cubicBezTo>
                    <a:cubicBezTo>
                      <a:pt x="87" y="19"/>
                      <a:pt x="86" y="20"/>
                      <a:pt x="87" y="19"/>
                    </a:cubicBezTo>
                    <a:cubicBezTo>
                      <a:pt x="88" y="18"/>
                      <a:pt x="90" y="18"/>
                      <a:pt x="88" y="17"/>
                    </a:cubicBezTo>
                    <a:cubicBezTo>
                      <a:pt x="86" y="16"/>
                      <a:pt x="88" y="16"/>
                      <a:pt x="86" y="15"/>
                    </a:cubicBezTo>
                    <a:cubicBezTo>
                      <a:pt x="84" y="14"/>
                      <a:pt x="83" y="18"/>
                      <a:pt x="82" y="18"/>
                    </a:cubicBezTo>
                    <a:cubicBezTo>
                      <a:pt x="81" y="17"/>
                      <a:pt x="81" y="17"/>
                      <a:pt x="80" y="17"/>
                    </a:cubicBezTo>
                    <a:cubicBezTo>
                      <a:pt x="80" y="17"/>
                      <a:pt x="80" y="19"/>
                      <a:pt x="80" y="20"/>
                    </a:cubicBezTo>
                    <a:cubicBezTo>
                      <a:pt x="79" y="21"/>
                      <a:pt x="80" y="21"/>
                      <a:pt x="79" y="20"/>
                    </a:cubicBezTo>
                    <a:cubicBezTo>
                      <a:pt x="77" y="20"/>
                      <a:pt x="81" y="20"/>
                      <a:pt x="77" y="18"/>
                    </a:cubicBezTo>
                    <a:cubicBezTo>
                      <a:pt x="73" y="17"/>
                      <a:pt x="72" y="17"/>
                      <a:pt x="71" y="18"/>
                    </a:cubicBezTo>
                    <a:cubicBezTo>
                      <a:pt x="71" y="18"/>
                      <a:pt x="70" y="18"/>
                      <a:pt x="70" y="19"/>
                    </a:cubicBezTo>
                    <a:cubicBezTo>
                      <a:pt x="69" y="19"/>
                      <a:pt x="71" y="20"/>
                      <a:pt x="69" y="19"/>
                    </a:cubicBezTo>
                    <a:cubicBezTo>
                      <a:pt x="68" y="18"/>
                      <a:pt x="66" y="20"/>
                      <a:pt x="66" y="20"/>
                    </a:cubicBezTo>
                    <a:cubicBezTo>
                      <a:pt x="66" y="20"/>
                      <a:pt x="66" y="19"/>
                      <a:pt x="65" y="20"/>
                    </a:cubicBezTo>
                    <a:cubicBezTo>
                      <a:pt x="64" y="20"/>
                      <a:pt x="63" y="21"/>
                      <a:pt x="62" y="21"/>
                    </a:cubicBezTo>
                    <a:cubicBezTo>
                      <a:pt x="61" y="20"/>
                      <a:pt x="60" y="21"/>
                      <a:pt x="61" y="19"/>
                    </a:cubicBezTo>
                    <a:cubicBezTo>
                      <a:pt x="63" y="17"/>
                      <a:pt x="62" y="18"/>
                      <a:pt x="64" y="17"/>
                    </a:cubicBezTo>
                    <a:cubicBezTo>
                      <a:pt x="66" y="16"/>
                      <a:pt x="69" y="16"/>
                      <a:pt x="66" y="16"/>
                    </a:cubicBezTo>
                    <a:cubicBezTo>
                      <a:pt x="63" y="15"/>
                      <a:pt x="68" y="15"/>
                      <a:pt x="64" y="13"/>
                    </a:cubicBezTo>
                    <a:cubicBezTo>
                      <a:pt x="60" y="11"/>
                      <a:pt x="60" y="14"/>
                      <a:pt x="60" y="11"/>
                    </a:cubicBezTo>
                    <a:cubicBezTo>
                      <a:pt x="61" y="9"/>
                      <a:pt x="60" y="9"/>
                      <a:pt x="59" y="9"/>
                    </a:cubicBezTo>
                    <a:cubicBezTo>
                      <a:pt x="59" y="9"/>
                      <a:pt x="56" y="10"/>
                      <a:pt x="55" y="10"/>
                    </a:cubicBezTo>
                    <a:cubicBezTo>
                      <a:pt x="54" y="10"/>
                      <a:pt x="55" y="11"/>
                      <a:pt x="54" y="10"/>
                    </a:cubicBezTo>
                    <a:cubicBezTo>
                      <a:pt x="52" y="9"/>
                      <a:pt x="51" y="10"/>
                      <a:pt x="52" y="9"/>
                    </a:cubicBezTo>
                    <a:cubicBezTo>
                      <a:pt x="53" y="7"/>
                      <a:pt x="53" y="7"/>
                      <a:pt x="54" y="6"/>
                    </a:cubicBezTo>
                    <a:cubicBezTo>
                      <a:pt x="55" y="5"/>
                      <a:pt x="55" y="2"/>
                      <a:pt x="57" y="3"/>
                    </a:cubicBezTo>
                    <a:cubicBezTo>
                      <a:pt x="60" y="4"/>
                      <a:pt x="59" y="4"/>
                      <a:pt x="61" y="4"/>
                    </a:cubicBezTo>
                    <a:cubicBezTo>
                      <a:pt x="63" y="4"/>
                      <a:pt x="64" y="4"/>
                      <a:pt x="64" y="3"/>
                    </a:cubicBezTo>
                    <a:cubicBezTo>
                      <a:pt x="64" y="3"/>
                      <a:pt x="62" y="2"/>
                      <a:pt x="62" y="2"/>
                    </a:cubicBezTo>
                    <a:cubicBezTo>
                      <a:pt x="62" y="2"/>
                      <a:pt x="61" y="2"/>
                      <a:pt x="61" y="2"/>
                    </a:cubicBezTo>
                    <a:cubicBezTo>
                      <a:pt x="61" y="1"/>
                      <a:pt x="62" y="0"/>
                      <a:pt x="62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54" y="0"/>
                      <a:pt x="52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1" name="Freeform 3769">
                <a:extLst>
                  <a:ext uri="{FF2B5EF4-FFF2-40B4-BE49-F238E27FC236}">
                    <a16:creationId xmlns:a16="http://schemas.microsoft.com/office/drawing/2014/main" id="{3D3C1D69-DBF1-4A79-B1F1-905852F0B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4565" y="4646548"/>
                <a:ext cx="110687" cy="128296"/>
              </a:xfrm>
              <a:custGeom>
                <a:avLst/>
                <a:gdLst>
                  <a:gd name="T0" fmla="*/ 26 w 37"/>
                  <a:gd name="T1" fmla="*/ 2 h 43"/>
                  <a:gd name="T2" fmla="*/ 26 w 37"/>
                  <a:gd name="T3" fmla="*/ 16 h 43"/>
                  <a:gd name="T4" fmla="*/ 15 w 37"/>
                  <a:gd name="T5" fmla="*/ 25 h 43"/>
                  <a:gd name="T6" fmla="*/ 1 w 37"/>
                  <a:gd name="T7" fmla="*/ 35 h 43"/>
                  <a:gd name="T8" fmla="*/ 37 w 37"/>
                  <a:gd name="T9" fmla="*/ 43 h 43"/>
                  <a:gd name="T10" fmla="*/ 37 w 37"/>
                  <a:gd name="T11" fmla="*/ 0 h 43"/>
                  <a:gd name="T12" fmla="*/ 26 w 37"/>
                  <a:gd name="T13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43">
                    <a:moveTo>
                      <a:pt x="26" y="2"/>
                    </a:move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2" y="22"/>
                      <a:pt x="15" y="25"/>
                    </a:cubicBezTo>
                    <a:cubicBezTo>
                      <a:pt x="7" y="27"/>
                      <a:pt x="0" y="31"/>
                      <a:pt x="1" y="35"/>
                    </a:cubicBezTo>
                    <a:cubicBezTo>
                      <a:pt x="2" y="39"/>
                      <a:pt x="11" y="43"/>
                      <a:pt x="37" y="43"/>
                    </a:cubicBezTo>
                    <a:cubicBezTo>
                      <a:pt x="37" y="0"/>
                      <a:pt x="37" y="0"/>
                      <a:pt x="37" y="0"/>
                    </a:cubicBezTo>
                    <a:lnTo>
                      <a:pt x="26" y="2"/>
                    </a:lnTo>
                    <a:close/>
                  </a:path>
                </a:pathLst>
              </a:custGeom>
              <a:solidFill>
                <a:srgbClr val="447197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3770">
                <a:extLst>
                  <a:ext uri="{FF2B5EF4-FFF2-40B4-BE49-F238E27FC236}">
                    <a16:creationId xmlns:a16="http://schemas.microsoft.com/office/drawing/2014/main" id="{A3BB13CD-3B3C-4B28-9B97-EEE56D197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2672" y="4646548"/>
                <a:ext cx="101882" cy="128296"/>
              </a:xfrm>
              <a:custGeom>
                <a:avLst/>
                <a:gdLst>
                  <a:gd name="T0" fmla="*/ 8 w 34"/>
                  <a:gd name="T1" fmla="*/ 2 h 43"/>
                  <a:gd name="T2" fmla="*/ 8 w 34"/>
                  <a:gd name="T3" fmla="*/ 16 h 43"/>
                  <a:gd name="T4" fmla="*/ 18 w 34"/>
                  <a:gd name="T5" fmla="*/ 25 h 43"/>
                  <a:gd name="T6" fmla="*/ 34 w 34"/>
                  <a:gd name="T7" fmla="*/ 35 h 43"/>
                  <a:gd name="T8" fmla="*/ 0 w 34"/>
                  <a:gd name="T9" fmla="*/ 43 h 43"/>
                  <a:gd name="T10" fmla="*/ 0 w 34"/>
                  <a:gd name="T11" fmla="*/ 0 h 43"/>
                  <a:gd name="T12" fmla="*/ 8 w 34"/>
                  <a:gd name="T13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43">
                    <a:moveTo>
                      <a:pt x="8" y="2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10" y="22"/>
                      <a:pt x="18" y="25"/>
                    </a:cubicBezTo>
                    <a:cubicBezTo>
                      <a:pt x="25" y="27"/>
                      <a:pt x="34" y="31"/>
                      <a:pt x="34" y="35"/>
                    </a:cubicBezTo>
                    <a:cubicBezTo>
                      <a:pt x="33" y="39"/>
                      <a:pt x="19" y="43"/>
                      <a:pt x="0" y="4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447197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3" name="Freeform 3771">
                <a:extLst>
                  <a:ext uri="{FF2B5EF4-FFF2-40B4-BE49-F238E27FC236}">
                    <a16:creationId xmlns:a16="http://schemas.microsoft.com/office/drawing/2014/main" id="{005FF507-3547-4C38-B9F9-F4DB5A73B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1548" y="4274238"/>
                <a:ext cx="381114" cy="384887"/>
              </a:xfrm>
              <a:custGeom>
                <a:avLst/>
                <a:gdLst>
                  <a:gd name="T0" fmla="*/ 94 w 128"/>
                  <a:gd name="T1" fmla="*/ 7 h 129"/>
                  <a:gd name="T2" fmla="*/ 120 w 128"/>
                  <a:gd name="T3" fmla="*/ 58 h 129"/>
                  <a:gd name="T4" fmla="*/ 57 w 128"/>
                  <a:gd name="T5" fmla="*/ 121 h 129"/>
                  <a:gd name="T6" fmla="*/ 7 w 128"/>
                  <a:gd name="T7" fmla="*/ 96 h 129"/>
                  <a:gd name="T8" fmla="*/ 0 w 128"/>
                  <a:gd name="T9" fmla="*/ 101 h 129"/>
                  <a:gd name="T10" fmla="*/ 57 w 128"/>
                  <a:gd name="T11" fmla="*/ 129 h 129"/>
                  <a:gd name="T12" fmla="*/ 128 w 128"/>
                  <a:gd name="T13" fmla="*/ 58 h 129"/>
                  <a:gd name="T14" fmla="*/ 99 w 128"/>
                  <a:gd name="T15" fmla="*/ 0 h 129"/>
                  <a:gd name="T16" fmla="*/ 94 w 128"/>
                  <a:gd name="T17" fmla="*/ 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29">
                    <a:moveTo>
                      <a:pt x="94" y="7"/>
                    </a:moveTo>
                    <a:cubicBezTo>
                      <a:pt x="110" y="18"/>
                      <a:pt x="120" y="37"/>
                      <a:pt x="120" y="58"/>
                    </a:cubicBezTo>
                    <a:cubicBezTo>
                      <a:pt x="120" y="93"/>
                      <a:pt x="92" y="121"/>
                      <a:pt x="57" y="121"/>
                    </a:cubicBezTo>
                    <a:cubicBezTo>
                      <a:pt x="37" y="121"/>
                      <a:pt x="18" y="111"/>
                      <a:pt x="7" y="96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3" y="118"/>
                      <a:pt x="34" y="129"/>
                      <a:pt x="57" y="129"/>
                    </a:cubicBezTo>
                    <a:cubicBezTo>
                      <a:pt x="97" y="129"/>
                      <a:pt x="128" y="97"/>
                      <a:pt x="128" y="58"/>
                    </a:cubicBezTo>
                    <a:cubicBezTo>
                      <a:pt x="128" y="34"/>
                      <a:pt x="117" y="13"/>
                      <a:pt x="99" y="0"/>
                    </a:cubicBezTo>
                    <a:lnTo>
                      <a:pt x="94" y="7"/>
                    </a:lnTo>
                    <a:close/>
                  </a:path>
                </a:pathLst>
              </a:custGeom>
              <a:solidFill>
                <a:srgbClr val="447197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3772">
                <a:extLst>
                  <a:ext uri="{FF2B5EF4-FFF2-40B4-BE49-F238E27FC236}">
                    <a16:creationId xmlns:a16="http://schemas.microsoft.com/office/drawing/2014/main" id="{74710674-9D01-4637-BB07-97CD194D43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4064" y="4284301"/>
                <a:ext cx="339606" cy="335833"/>
              </a:xfrm>
              <a:custGeom>
                <a:avLst/>
                <a:gdLst>
                  <a:gd name="T0" fmla="*/ 57 w 114"/>
                  <a:gd name="T1" fmla="*/ 0 h 113"/>
                  <a:gd name="T2" fmla="*/ 0 w 114"/>
                  <a:gd name="T3" fmla="*/ 56 h 113"/>
                  <a:gd name="T4" fmla="*/ 57 w 114"/>
                  <a:gd name="T5" fmla="*/ 113 h 113"/>
                  <a:gd name="T6" fmla="*/ 114 w 114"/>
                  <a:gd name="T7" fmla="*/ 56 h 113"/>
                  <a:gd name="T8" fmla="*/ 57 w 114"/>
                  <a:gd name="T9" fmla="*/ 0 h 113"/>
                  <a:gd name="T10" fmla="*/ 57 w 114"/>
                  <a:gd name="T11" fmla="*/ 110 h 113"/>
                  <a:gd name="T12" fmla="*/ 3 w 114"/>
                  <a:gd name="T13" fmla="*/ 56 h 113"/>
                  <a:gd name="T14" fmla="*/ 57 w 114"/>
                  <a:gd name="T15" fmla="*/ 2 h 113"/>
                  <a:gd name="T16" fmla="*/ 111 w 114"/>
                  <a:gd name="T17" fmla="*/ 56 h 113"/>
                  <a:gd name="T18" fmla="*/ 57 w 114"/>
                  <a:gd name="T19" fmla="*/ 11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113">
                    <a:moveTo>
                      <a:pt x="57" y="0"/>
                    </a:moveTo>
                    <a:cubicBezTo>
                      <a:pt x="26" y="0"/>
                      <a:pt x="0" y="25"/>
                      <a:pt x="0" y="56"/>
                    </a:cubicBezTo>
                    <a:cubicBezTo>
                      <a:pt x="0" y="87"/>
                      <a:pt x="26" y="113"/>
                      <a:pt x="57" y="113"/>
                    </a:cubicBezTo>
                    <a:cubicBezTo>
                      <a:pt x="88" y="113"/>
                      <a:pt x="114" y="87"/>
                      <a:pt x="114" y="56"/>
                    </a:cubicBezTo>
                    <a:cubicBezTo>
                      <a:pt x="114" y="25"/>
                      <a:pt x="88" y="0"/>
                      <a:pt x="57" y="0"/>
                    </a:cubicBezTo>
                    <a:close/>
                    <a:moveTo>
                      <a:pt x="57" y="110"/>
                    </a:moveTo>
                    <a:cubicBezTo>
                      <a:pt x="27" y="110"/>
                      <a:pt x="3" y="86"/>
                      <a:pt x="3" y="56"/>
                    </a:cubicBezTo>
                    <a:cubicBezTo>
                      <a:pt x="3" y="26"/>
                      <a:pt x="27" y="2"/>
                      <a:pt x="57" y="2"/>
                    </a:cubicBezTo>
                    <a:cubicBezTo>
                      <a:pt x="87" y="2"/>
                      <a:pt x="111" y="26"/>
                      <a:pt x="111" y="56"/>
                    </a:cubicBezTo>
                    <a:cubicBezTo>
                      <a:pt x="111" y="86"/>
                      <a:pt x="87" y="110"/>
                      <a:pt x="57" y="11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5" name="Freeform 3773">
                <a:extLst>
                  <a:ext uri="{FF2B5EF4-FFF2-40B4-BE49-F238E27FC236}">
                    <a16:creationId xmlns:a16="http://schemas.microsoft.com/office/drawing/2014/main" id="{2874E9CC-30DD-4154-8300-015401CDB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5261" y="4289332"/>
                <a:ext cx="378597" cy="330800"/>
              </a:xfrm>
              <a:custGeom>
                <a:avLst/>
                <a:gdLst>
                  <a:gd name="T0" fmla="*/ 37 w 127"/>
                  <a:gd name="T1" fmla="*/ 8 h 111"/>
                  <a:gd name="T2" fmla="*/ 35 w 127"/>
                  <a:gd name="T3" fmla="*/ 13 h 111"/>
                  <a:gd name="T4" fmla="*/ 32 w 127"/>
                  <a:gd name="T5" fmla="*/ 16 h 111"/>
                  <a:gd name="T6" fmla="*/ 30 w 127"/>
                  <a:gd name="T7" fmla="*/ 14 h 111"/>
                  <a:gd name="T8" fmla="*/ 30 w 127"/>
                  <a:gd name="T9" fmla="*/ 18 h 111"/>
                  <a:gd name="T10" fmla="*/ 24 w 127"/>
                  <a:gd name="T11" fmla="*/ 19 h 111"/>
                  <a:gd name="T12" fmla="*/ 20 w 127"/>
                  <a:gd name="T13" fmla="*/ 23 h 111"/>
                  <a:gd name="T14" fmla="*/ 16 w 127"/>
                  <a:gd name="T15" fmla="*/ 30 h 111"/>
                  <a:gd name="T16" fmla="*/ 12 w 127"/>
                  <a:gd name="T17" fmla="*/ 34 h 111"/>
                  <a:gd name="T18" fmla="*/ 15 w 127"/>
                  <a:gd name="T19" fmla="*/ 37 h 111"/>
                  <a:gd name="T20" fmla="*/ 16 w 127"/>
                  <a:gd name="T21" fmla="*/ 39 h 111"/>
                  <a:gd name="T22" fmla="*/ 13 w 127"/>
                  <a:gd name="T23" fmla="*/ 36 h 111"/>
                  <a:gd name="T24" fmla="*/ 11 w 127"/>
                  <a:gd name="T25" fmla="*/ 33 h 111"/>
                  <a:gd name="T26" fmla="*/ 10 w 127"/>
                  <a:gd name="T27" fmla="*/ 38 h 111"/>
                  <a:gd name="T28" fmla="*/ 10 w 127"/>
                  <a:gd name="T29" fmla="*/ 46 h 111"/>
                  <a:gd name="T30" fmla="*/ 14 w 127"/>
                  <a:gd name="T31" fmla="*/ 44 h 111"/>
                  <a:gd name="T32" fmla="*/ 18 w 127"/>
                  <a:gd name="T33" fmla="*/ 49 h 111"/>
                  <a:gd name="T34" fmla="*/ 23 w 127"/>
                  <a:gd name="T35" fmla="*/ 54 h 111"/>
                  <a:gd name="T36" fmla="*/ 28 w 127"/>
                  <a:gd name="T37" fmla="*/ 59 h 111"/>
                  <a:gd name="T38" fmla="*/ 35 w 127"/>
                  <a:gd name="T39" fmla="*/ 65 h 111"/>
                  <a:gd name="T40" fmla="*/ 33 w 127"/>
                  <a:gd name="T41" fmla="*/ 75 h 111"/>
                  <a:gd name="T42" fmla="*/ 28 w 127"/>
                  <a:gd name="T43" fmla="*/ 86 h 111"/>
                  <a:gd name="T44" fmla="*/ 29 w 127"/>
                  <a:gd name="T45" fmla="*/ 94 h 111"/>
                  <a:gd name="T46" fmla="*/ 26 w 127"/>
                  <a:gd name="T47" fmla="*/ 95 h 111"/>
                  <a:gd name="T48" fmla="*/ 18 w 127"/>
                  <a:gd name="T49" fmla="*/ 82 h 111"/>
                  <a:gd name="T50" fmla="*/ 10 w 127"/>
                  <a:gd name="T51" fmla="*/ 63 h 111"/>
                  <a:gd name="T52" fmla="*/ 7 w 127"/>
                  <a:gd name="T53" fmla="*/ 48 h 111"/>
                  <a:gd name="T54" fmla="*/ 41 w 127"/>
                  <a:gd name="T55" fmla="*/ 102 h 111"/>
                  <a:gd name="T56" fmla="*/ 50 w 127"/>
                  <a:gd name="T57" fmla="*/ 101 h 111"/>
                  <a:gd name="T58" fmla="*/ 62 w 127"/>
                  <a:gd name="T59" fmla="*/ 99 h 111"/>
                  <a:gd name="T60" fmla="*/ 61 w 127"/>
                  <a:gd name="T61" fmla="*/ 104 h 111"/>
                  <a:gd name="T62" fmla="*/ 68 w 127"/>
                  <a:gd name="T63" fmla="*/ 104 h 111"/>
                  <a:gd name="T64" fmla="*/ 78 w 127"/>
                  <a:gd name="T65" fmla="*/ 102 h 111"/>
                  <a:gd name="T66" fmla="*/ 77 w 127"/>
                  <a:gd name="T67" fmla="*/ 1 h 111"/>
                  <a:gd name="T68" fmla="*/ 110 w 127"/>
                  <a:gd name="T69" fmla="*/ 35 h 111"/>
                  <a:gd name="T70" fmla="*/ 106 w 127"/>
                  <a:gd name="T71" fmla="*/ 32 h 111"/>
                  <a:gd name="T72" fmla="*/ 101 w 127"/>
                  <a:gd name="T73" fmla="*/ 41 h 111"/>
                  <a:gd name="T74" fmla="*/ 95 w 127"/>
                  <a:gd name="T75" fmla="*/ 33 h 111"/>
                  <a:gd name="T76" fmla="*/ 98 w 127"/>
                  <a:gd name="T77" fmla="*/ 41 h 111"/>
                  <a:gd name="T78" fmla="*/ 104 w 127"/>
                  <a:gd name="T79" fmla="*/ 44 h 111"/>
                  <a:gd name="T80" fmla="*/ 101 w 127"/>
                  <a:gd name="T81" fmla="*/ 56 h 111"/>
                  <a:gd name="T82" fmla="*/ 98 w 127"/>
                  <a:gd name="T83" fmla="*/ 68 h 111"/>
                  <a:gd name="T84" fmla="*/ 94 w 127"/>
                  <a:gd name="T85" fmla="*/ 76 h 111"/>
                  <a:gd name="T86" fmla="*/ 82 w 127"/>
                  <a:gd name="T87" fmla="*/ 86 h 111"/>
                  <a:gd name="T88" fmla="*/ 79 w 127"/>
                  <a:gd name="T89" fmla="*/ 77 h 111"/>
                  <a:gd name="T90" fmla="*/ 80 w 127"/>
                  <a:gd name="T91" fmla="*/ 67 h 111"/>
                  <a:gd name="T92" fmla="*/ 76 w 127"/>
                  <a:gd name="T93" fmla="*/ 56 h 111"/>
                  <a:gd name="T94" fmla="*/ 70 w 127"/>
                  <a:gd name="T95" fmla="*/ 50 h 111"/>
                  <a:gd name="T96" fmla="*/ 56 w 127"/>
                  <a:gd name="T97" fmla="*/ 50 h 111"/>
                  <a:gd name="T98" fmla="*/ 50 w 127"/>
                  <a:gd name="T99" fmla="*/ 42 h 111"/>
                  <a:gd name="T100" fmla="*/ 56 w 127"/>
                  <a:gd name="T101" fmla="*/ 27 h 111"/>
                  <a:gd name="T102" fmla="*/ 67 w 127"/>
                  <a:gd name="T103" fmla="*/ 23 h 111"/>
                  <a:gd name="T104" fmla="*/ 73 w 127"/>
                  <a:gd name="T105" fmla="*/ 26 h 111"/>
                  <a:gd name="T106" fmla="*/ 82 w 127"/>
                  <a:gd name="T107" fmla="*/ 26 h 111"/>
                  <a:gd name="T108" fmla="*/ 91 w 127"/>
                  <a:gd name="T109" fmla="*/ 24 h 111"/>
                  <a:gd name="T110" fmla="*/ 83 w 127"/>
                  <a:gd name="T111" fmla="*/ 21 h 111"/>
                  <a:gd name="T112" fmla="*/ 82 w 127"/>
                  <a:gd name="T113" fmla="*/ 18 h 111"/>
                  <a:gd name="T114" fmla="*/ 71 w 127"/>
                  <a:gd name="T115" fmla="*/ 18 h 111"/>
                  <a:gd name="T116" fmla="*/ 62 w 127"/>
                  <a:gd name="T117" fmla="*/ 21 h 111"/>
                  <a:gd name="T118" fmla="*/ 60 w 127"/>
                  <a:gd name="T119" fmla="*/ 11 h 111"/>
                  <a:gd name="T120" fmla="*/ 54 w 127"/>
                  <a:gd name="T121" fmla="*/ 6 h 111"/>
                  <a:gd name="T122" fmla="*/ 61 w 127"/>
                  <a:gd name="T123" fmla="*/ 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7" h="111">
                    <a:moveTo>
                      <a:pt x="52" y="0"/>
                    </a:moveTo>
                    <a:cubicBezTo>
                      <a:pt x="52" y="0"/>
                      <a:pt x="33" y="3"/>
                      <a:pt x="20" y="17"/>
                    </a:cubicBezTo>
                    <a:cubicBezTo>
                      <a:pt x="20" y="17"/>
                      <a:pt x="30" y="7"/>
                      <a:pt x="36" y="7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6" y="10"/>
                      <a:pt x="36" y="10"/>
                    </a:cubicBezTo>
                    <a:cubicBezTo>
                      <a:pt x="36" y="10"/>
                      <a:pt x="36" y="11"/>
                      <a:pt x="36" y="11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3"/>
                      <a:pt x="35" y="14"/>
                      <a:pt x="35" y="14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3" y="16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2" y="14"/>
                      <a:pt x="32" y="13"/>
                      <a:pt x="32" y="13"/>
                    </a:cubicBezTo>
                    <a:cubicBezTo>
                      <a:pt x="31" y="13"/>
                      <a:pt x="30" y="14"/>
                      <a:pt x="30" y="14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5"/>
                      <a:pt x="29" y="16"/>
                      <a:pt x="29" y="16"/>
                    </a:cubicBezTo>
                    <a:cubicBezTo>
                      <a:pt x="29" y="16"/>
                      <a:pt x="30" y="16"/>
                      <a:pt x="30" y="16"/>
                    </a:cubicBezTo>
                    <a:cubicBezTo>
                      <a:pt x="30" y="16"/>
                      <a:pt x="30" y="17"/>
                      <a:pt x="30" y="17"/>
                    </a:cubicBezTo>
                    <a:cubicBezTo>
                      <a:pt x="30" y="17"/>
                      <a:pt x="30" y="18"/>
                      <a:pt x="30" y="18"/>
                    </a:cubicBezTo>
                    <a:cubicBezTo>
                      <a:pt x="30" y="18"/>
                      <a:pt x="29" y="18"/>
                      <a:pt x="29" y="18"/>
                    </a:cubicBezTo>
                    <a:cubicBezTo>
                      <a:pt x="28" y="18"/>
                      <a:pt x="28" y="18"/>
                      <a:pt x="27" y="18"/>
                    </a:cubicBezTo>
                    <a:cubicBezTo>
                      <a:pt x="27" y="18"/>
                      <a:pt x="26" y="17"/>
                      <a:pt x="26" y="18"/>
                    </a:cubicBezTo>
                    <a:cubicBezTo>
                      <a:pt x="26" y="18"/>
                      <a:pt x="26" y="18"/>
                      <a:pt x="25" y="18"/>
                    </a:cubicBezTo>
                    <a:cubicBezTo>
                      <a:pt x="25" y="18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20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2" y="21"/>
                    </a:cubicBezTo>
                    <a:cubicBezTo>
                      <a:pt x="21" y="21"/>
                      <a:pt x="21" y="22"/>
                      <a:pt x="21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19" y="24"/>
                    </a:cubicBezTo>
                    <a:cubicBezTo>
                      <a:pt x="19" y="24"/>
                      <a:pt x="17" y="25"/>
                      <a:pt x="17" y="25"/>
                    </a:cubicBezTo>
                    <a:cubicBezTo>
                      <a:pt x="17" y="25"/>
                      <a:pt x="17" y="26"/>
                      <a:pt x="16" y="27"/>
                    </a:cubicBezTo>
                    <a:cubicBezTo>
                      <a:pt x="16" y="27"/>
                      <a:pt x="16" y="28"/>
                      <a:pt x="16" y="28"/>
                    </a:cubicBezTo>
                    <a:cubicBezTo>
                      <a:pt x="16" y="28"/>
                      <a:pt x="16" y="29"/>
                      <a:pt x="16" y="30"/>
                    </a:cubicBezTo>
                    <a:cubicBezTo>
                      <a:pt x="15" y="30"/>
                      <a:pt x="15" y="31"/>
                      <a:pt x="15" y="31"/>
                    </a:cubicBezTo>
                    <a:cubicBezTo>
                      <a:pt x="15" y="31"/>
                      <a:pt x="14" y="32"/>
                      <a:pt x="14" y="32"/>
                    </a:cubicBezTo>
                    <a:cubicBezTo>
                      <a:pt x="14" y="32"/>
                      <a:pt x="13" y="32"/>
                      <a:pt x="12" y="32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13" y="35"/>
                      <a:pt x="13" y="35"/>
                    </a:cubicBezTo>
                    <a:cubicBezTo>
                      <a:pt x="13" y="36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9"/>
                      <a:pt x="16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5" y="38"/>
                      <a:pt x="14" y="38"/>
                      <a:pt x="14" y="38"/>
                    </a:cubicBezTo>
                    <a:cubicBezTo>
                      <a:pt x="14" y="38"/>
                      <a:pt x="13" y="38"/>
                      <a:pt x="13" y="38"/>
                    </a:cubicBezTo>
                    <a:cubicBezTo>
                      <a:pt x="13" y="37"/>
                      <a:pt x="13" y="38"/>
                      <a:pt x="13" y="37"/>
                    </a:cubicBezTo>
                    <a:cubicBezTo>
                      <a:pt x="13" y="37"/>
                      <a:pt x="13" y="37"/>
                      <a:pt x="13" y="36"/>
                    </a:cubicBezTo>
                    <a:cubicBezTo>
                      <a:pt x="13" y="36"/>
                      <a:pt x="12" y="36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4"/>
                      <a:pt x="11" y="34"/>
                      <a:pt x="11" y="33"/>
                    </a:cubicBezTo>
                    <a:cubicBezTo>
                      <a:pt x="11" y="33"/>
                      <a:pt x="11" y="33"/>
                      <a:pt x="11" y="32"/>
                    </a:cubicBezTo>
                    <a:cubicBezTo>
                      <a:pt x="11" y="32"/>
                      <a:pt x="11" y="30"/>
                      <a:pt x="11" y="30"/>
                    </a:cubicBezTo>
                    <a:cubicBezTo>
                      <a:pt x="11" y="30"/>
                      <a:pt x="10" y="34"/>
                      <a:pt x="9" y="36"/>
                    </a:cubicBezTo>
                    <a:cubicBezTo>
                      <a:pt x="9" y="36"/>
                      <a:pt x="10" y="36"/>
                      <a:pt x="10" y="37"/>
                    </a:cubicBezTo>
                    <a:cubicBezTo>
                      <a:pt x="10" y="37"/>
                      <a:pt x="10" y="38"/>
                      <a:pt x="10" y="38"/>
                    </a:cubicBezTo>
                    <a:cubicBezTo>
                      <a:pt x="10" y="39"/>
                      <a:pt x="10" y="38"/>
                      <a:pt x="10" y="40"/>
                    </a:cubicBezTo>
                    <a:cubicBezTo>
                      <a:pt x="10" y="41"/>
                      <a:pt x="10" y="42"/>
                      <a:pt x="10" y="42"/>
                    </a:cubicBezTo>
                    <a:cubicBezTo>
                      <a:pt x="10" y="42"/>
                      <a:pt x="9" y="43"/>
                      <a:pt x="9" y="44"/>
                    </a:cubicBezTo>
                    <a:cubicBezTo>
                      <a:pt x="9" y="44"/>
                      <a:pt x="10" y="45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7"/>
                      <a:pt x="10" y="48"/>
                      <a:pt x="10" y="47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5"/>
                      <a:pt x="12" y="44"/>
                      <a:pt x="13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5"/>
                      <a:pt x="14" y="46"/>
                      <a:pt x="14" y="46"/>
                    </a:cubicBezTo>
                    <a:cubicBezTo>
                      <a:pt x="14" y="46"/>
                      <a:pt x="16" y="45"/>
                      <a:pt x="16" y="45"/>
                    </a:cubicBezTo>
                    <a:cubicBezTo>
                      <a:pt x="16" y="45"/>
                      <a:pt x="17" y="45"/>
                      <a:pt x="17" y="46"/>
                    </a:cubicBezTo>
                    <a:cubicBezTo>
                      <a:pt x="17" y="47"/>
                      <a:pt x="17" y="47"/>
                      <a:pt x="18" y="48"/>
                    </a:cubicBezTo>
                    <a:cubicBezTo>
                      <a:pt x="18" y="48"/>
                      <a:pt x="18" y="49"/>
                      <a:pt x="18" y="49"/>
                    </a:cubicBezTo>
                    <a:cubicBezTo>
                      <a:pt x="18" y="50"/>
                      <a:pt x="20" y="50"/>
                      <a:pt x="20" y="50"/>
                    </a:cubicBezTo>
                    <a:cubicBezTo>
                      <a:pt x="20" y="50"/>
                      <a:pt x="21" y="50"/>
                      <a:pt x="22" y="50"/>
                    </a:cubicBezTo>
                    <a:cubicBezTo>
                      <a:pt x="22" y="50"/>
                      <a:pt x="22" y="51"/>
                      <a:pt x="22" y="51"/>
                    </a:cubicBezTo>
                    <a:cubicBezTo>
                      <a:pt x="23" y="51"/>
                      <a:pt x="23" y="53"/>
                      <a:pt x="23" y="53"/>
                    </a:cubicBezTo>
                    <a:cubicBezTo>
                      <a:pt x="23" y="53"/>
                      <a:pt x="24" y="54"/>
                      <a:pt x="23" y="54"/>
                    </a:cubicBezTo>
                    <a:cubicBezTo>
                      <a:pt x="23" y="55"/>
                      <a:pt x="23" y="55"/>
                      <a:pt x="24" y="55"/>
                    </a:cubicBezTo>
                    <a:cubicBezTo>
                      <a:pt x="24" y="55"/>
                      <a:pt x="25" y="56"/>
                      <a:pt x="25" y="56"/>
                    </a:cubicBezTo>
                    <a:cubicBezTo>
                      <a:pt x="25" y="56"/>
                      <a:pt x="25" y="57"/>
                      <a:pt x="26" y="57"/>
                    </a:cubicBezTo>
                    <a:cubicBezTo>
                      <a:pt x="27" y="57"/>
                      <a:pt x="27" y="58"/>
                      <a:pt x="28" y="58"/>
                    </a:cubicBezTo>
                    <a:cubicBezTo>
                      <a:pt x="28" y="58"/>
                      <a:pt x="27" y="59"/>
                      <a:pt x="28" y="59"/>
                    </a:cubicBezTo>
                    <a:cubicBezTo>
                      <a:pt x="29" y="59"/>
                      <a:pt x="30" y="58"/>
                      <a:pt x="31" y="59"/>
                    </a:cubicBezTo>
                    <a:cubicBezTo>
                      <a:pt x="31" y="59"/>
                      <a:pt x="31" y="60"/>
                      <a:pt x="32" y="61"/>
                    </a:cubicBezTo>
                    <a:cubicBezTo>
                      <a:pt x="34" y="61"/>
                      <a:pt x="34" y="62"/>
                      <a:pt x="35" y="62"/>
                    </a:cubicBezTo>
                    <a:cubicBezTo>
                      <a:pt x="35" y="62"/>
                      <a:pt x="36" y="62"/>
                      <a:pt x="35" y="63"/>
                    </a:cubicBezTo>
                    <a:cubicBezTo>
                      <a:pt x="35" y="64"/>
                      <a:pt x="35" y="65"/>
                      <a:pt x="35" y="65"/>
                    </a:cubicBezTo>
                    <a:cubicBezTo>
                      <a:pt x="34" y="66"/>
                      <a:pt x="33" y="67"/>
                      <a:pt x="33" y="67"/>
                    </a:cubicBezTo>
                    <a:cubicBezTo>
                      <a:pt x="33" y="68"/>
                      <a:pt x="32" y="69"/>
                      <a:pt x="33" y="69"/>
                    </a:cubicBezTo>
                    <a:cubicBezTo>
                      <a:pt x="33" y="70"/>
                      <a:pt x="33" y="71"/>
                      <a:pt x="33" y="71"/>
                    </a:cubicBezTo>
                    <a:cubicBezTo>
                      <a:pt x="33" y="72"/>
                      <a:pt x="34" y="73"/>
                      <a:pt x="33" y="73"/>
                    </a:cubicBezTo>
                    <a:cubicBezTo>
                      <a:pt x="33" y="74"/>
                      <a:pt x="33" y="75"/>
                      <a:pt x="33" y="75"/>
                    </a:cubicBezTo>
                    <a:cubicBezTo>
                      <a:pt x="33" y="75"/>
                      <a:pt x="34" y="76"/>
                      <a:pt x="33" y="76"/>
                    </a:cubicBezTo>
                    <a:cubicBezTo>
                      <a:pt x="32" y="77"/>
                      <a:pt x="31" y="78"/>
                      <a:pt x="31" y="78"/>
                    </a:cubicBezTo>
                    <a:cubicBezTo>
                      <a:pt x="30" y="78"/>
                      <a:pt x="29" y="79"/>
                      <a:pt x="29" y="79"/>
                    </a:cubicBezTo>
                    <a:cubicBezTo>
                      <a:pt x="29" y="79"/>
                      <a:pt x="29" y="81"/>
                      <a:pt x="29" y="82"/>
                    </a:cubicBezTo>
                    <a:cubicBezTo>
                      <a:pt x="29" y="82"/>
                      <a:pt x="27" y="86"/>
                      <a:pt x="28" y="86"/>
                    </a:cubicBezTo>
                    <a:cubicBezTo>
                      <a:pt x="28" y="87"/>
                      <a:pt x="28" y="88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7" y="90"/>
                      <a:pt x="26" y="89"/>
                      <a:pt x="27" y="91"/>
                    </a:cubicBezTo>
                    <a:cubicBezTo>
                      <a:pt x="28" y="92"/>
                      <a:pt x="28" y="92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5"/>
                      <a:pt x="30" y="96"/>
                      <a:pt x="31" y="96"/>
                    </a:cubicBezTo>
                    <a:cubicBezTo>
                      <a:pt x="31" y="97"/>
                      <a:pt x="32" y="97"/>
                      <a:pt x="32" y="98"/>
                    </a:cubicBezTo>
                    <a:cubicBezTo>
                      <a:pt x="32" y="98"/>
                      <a:pt x="33" y="100"/>
                      <a:pt x="32" y="99"/>
                    </a:cubicBezTo>
                    <a:cubicBezTo>
                      <a:pt x="30" y="98"/>
                      <a:pt x="32" y="99"/>
                      <a:pt x="30" y="97"/>
                    </a:cubicBezTo>
                    <a:cubicBezTo>
                      <a:pt x="28" y="95"/>
                      <a:pt x="27" y="96"/>
                      <a:pt x="26" y="95"/>
                    </a:cubicBezTo>
                    <a:cubicBezTo>
                      <a:pt x="25" y="94"/>
                      <a:pt x="27" y="98"/>
                      <a:pt x="25" y="93"/>
                    </a:cubicBezTo>
                    <a:cubicBezTo>
                      <a:pt x="23" y="89"/>
                      <a:pt x="23" y="90"/>
                      <a:pt x="22" y="89"/>
                    </a:cubicBezTo>
                    <a:cubicBezTo>
                      <a:pt x="22" y="88"/>
                      <a:pt x="22" y="89"/>
                      <a:pt x="21" y="87"/>
                    </a:cubicBezTo>
                    <a:cubicBezTo>
                      <a:pt x="20" y="84"/>
                      <a:pt x="21" y="86"/>
                      <a:pt x="20" y="84"/>
                    </a:cubicBezTo>
                    <a:cubicBezTo>
                      <a:pt x="19" y="83"/>
                      <a:pt x="19" y="85"/>
                      <a:pt x="18" y="82"/>
                    </a:cubicBezTo>
                    <a:cubicBezTo>
                      <a:pt x="18" y="80"/>
                      <a:pt x="18" y="82"/>
                      <a:pt x="17" y="79"/>
                    </a:cubicBezTo>
                    <a:cubicBezTo>
                      <a:pt x="16" y="76"/>
                      <a:pt x="18" y="76"/>
                      <a:pt x="16" y="74"/>
                    </a:cubicBezTo>
                    <a:cubicBezTo>
                      <a:pt x="14" y="73"/>
                      <a:pt x="15" y="74"/>
                      <a:pt x="14" y="73"/>
                    </a:cubicBezTo>
                    <a:cubicBezTo>
                      <a:pt x="13" y="72"/>
                      <a:pt x="14" y="73"/>
                      <a:pt x="13" y="70"/>
                    </a:cubicBezTo>
                    <a:cubicBezTo>
                      <a:pt x="11" y="68"/>
                      <a:pt x="10" y="67"/>
                      <a:pt x="10" y="63"/>
                    </a:cubicBezTo>
                    <a:cubicBezTo>
                      <a:pt x="10" y="59"/>
                      <a:pt x="10" y="58"/>
                      <a:pt x="10" y="58"/>
                    </a:cubicBezTo>
                    <a:cubicBezTo>
                      <a:pt x="10" y="58"/>
                      <a:pt x="8" y="56"/>
                      <a:pt x="8" y="54"/>
                    </a:cubicBezTo>
                    <a:cubicBezTo>
                      <a:pt x="9" y="51"/>
                      <a:pt x="9" y="52"/>
                      <a:pt x="9" y="51"/>
                    </a:cubicBezTo>
                    <a:cubicBezTo>
                      <a:pt x="9" y="51"/>
                      <a:pt x="8" y="51"/>
                      <a:pt x="8" y="50"/>
                    </a:cubicBezTo>
                    <a:cubicBezTo>
                      <a:pt x="7" y="49"/>
                      <a:pt x="7" y="49"/>
                      <a:pt x="7" y="48"/>
                    </a:cubicBezTo>
                    <a:cubicBezTo>
                      <a:pt x="7" y="48"/>
                      <a:pt x="6" y="46"/>
                      <a:pt x="6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0" y="101"/>
                      <a:pt x="55" y="110"/>
                    </a:cubicBezTo>
                    <a:cubicBezTo>
                      <a:pt x="55" y="110"/>
                      <a:pt x="42" y="107"/>
                      <a:pt x="41" y="104"/>
                    </a:cubicBezTo>
                    <a:cubicBezTo>
                      <a:pt x="41" y="104"/>
                      <a:pt x="41" y="102"/>
                      <a:pt x="41" y="102"/>
                    </a:cubicBezTo>
                    <a:cubicBezTo>
                      <a:pt x="42" y="102"/>
                      <a:pt x="43" y="102"/>
                      <a:pt x="44" y="102"/>
                    </a:cubicBezTo>
                    <a:cubicBezTo>
                      <a:pt x="44" y="101"/>
                      <a:pt x="45" y="100"/>
                      <a:pt x="45" y="100"/>
                    </a:cubicBezTo>
                    <a:cubicBezTo>
                      <a:pt x="45" y="101"/>
                      <a:pt x="45" y="101"/>
                      <a:pt x="45" y="101"/>
                    </a:cubicBezTo>
                    <a:cubicBezTo>
                      <a:pt x="45" y="101"/>
                      <a:pt x="45" y="101"/>
                      <a:pt x="47" y="101"/>
                    </a:cubicBezTo>
                    <a:cubicBezTo>
                      <a:pt x="49" y="101"/>
                      <a:pt x="49" y="101"/>
                      <a:pt x="50" y="101"/>
                    </a:cubicBezTo>
                    <a:cubicBezTo>
                      <a:pt x="51" y="100"/>
                      <a:pt x="52" y="98"/>
                      <a:pt x="53" y="99"/>
                    </a:cubicBezTo>
                    <a:cubicBezTo>
                      <a:pt x="53" y="101"/>
                      <a:pt x="52" y="100"/>
                      <a:pt x="53" y="101"/>
                    </a:cubicBezTo>
                    <a:cubicBezTo>
                      <a:pt x="55" y="101"/>
                      <a:pt x="57" y="100"/>
                      <a:pt x="57" y="100"/>
                    </a:cubicBezTo>
                    <a:cubicBezTo>
                      <a:pt x="57" y="100"/>
                      <a:pt x="61" y="101"/>
                      <a:pt x="61" y="100"/>
                    </a:cubicBezTo>
                    <a:cubicBezTo>
                      <a:pt x="61" y="100"/>
                      <a:pt x="61" y="99"/>
                      <a:pt x="62" y="99"/>
                    </a:cubicBezTo>
                    <a:cubicBezTo>
                      <a:pt x="63" y="99"/>
                      <a:pt x="63" y="100"/>
                      <a:pt x="63" y="100"/>
                    </a:cubicBezTo>
                    <a:cubicBezTo>
                      <a:pt x="61" y="102"/>
                      <a:pt x="61" y="102"/>
                      <a:pt x="61" y="102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8" y="103"/>
                      <a:pt x="59" y="104"/>
                    </a:cubicBezTo>
                    <a:cubicBezTo>
                      <a:pt x="60" y="104"/>
                      <a:pt x="60" y="104"/>
                      <a:pt x="61" y="104"/>
                    </a:cubicBezTo>
                    <a:cubicBezTo>
                      <a:pt x="62" y="104"/>
                      <a:pt x="64" y="106"/>
                      <a:pt x="65" y="105"/>
                    </a:cubicBezTo>
                    <a:cubicBezTo>
                      <a:pt x="65" y="104"/>
                      <a:pt x="65" y="104"/>
                      <a:pt x="66" y="103"/>
                    </a:cubicBezTo>
                    <a:cubicBezTo>
                      <a:pt x="66" y="102"/>
                      <a:pt x="66" y="102"/>
                      <a:pt x="67" y="102"/>
                    </a:cubicBezTo>
                    <a:cubicBezTo>
                      <a:pt x="68" y="102"/>
                      <a:pt x="69" y="102"/>
                      <a:pt x="69" y="102"/>
                    </a:cubicBezTo>
                    <a:cubicBezTo>
                      <a:pt x="68" y="104"/>
                      <a:pt x="68" y="104"/>
                      <a:pt x="68" y="104"/>
                    </a:cubicBezTo>
                    <a:cubicBezTo>
                      <a:pt x="68" y="104"/>
                      <a:pt x="69" y="103"/>
                      <a:pt x="70" y="103"/>
                    </a:cubicBezTo>
                    <a:cubicBezTo>
                      <a:pt x="71" y="103"/>
                      <a:pt x="71" y="104"/>
                      <a:pt x="72" y="104"/>
                    </a:cubicBezTo>
                    <a:cubicBezTo>
                      <a:pt x="73" y="103"/>
                      <a:pt x="73" y="103"/>
                      <a:pt x="74" y="103"/>
                    </a:cubicBezTo>
                    <a:cubicBezTo>
                      <a:pt x="75" y="102"/>
                      <a:pt x="76" y="102"/>
                      <a:pt x="76" y="102"/>
                    </a:cubicBezTo>
                    <a:cubicBezTo>
                      <a:pt x="77" y="102"/>
                      <a:pt x="77" y="102"/>
                      <a:pt x="78" y="102"/>
                    </a:cubicBezTo>
                    <a:cubicBezTo>
                      <a:pt x="78" y="102"/>
                      <a:pt x="80" y="104"/>
                      <a:pt x="80" y="104"/>
                    </a:cubicBezTo>
                    <a:cubicBezTo>
                      <a:pt x="81" y="103"/>
                      <a:pt x="83" y="103"/>
                      <a:pt x="83" y="103"/>
                    </a:cubicBezTo>
                    <a:cubicBezTo>
                      <a:pt x="83" y="103"/>
                      <a:pt x="77" y="109"/>
                      <a:pt x="63" y="110"/>
                    </a:cubicBezTo>
                    <a:cubicBezTo>
                      <a:pt x="63" y="110"/>
                      <a:pt x="94" y="111"/>
                      <a:pt x="110" y="82"/>
                    </a:cubicBezTo>
                    <a:cubicBezTo>
                      <a:pt x="127" y="52"/>
                      <a:pt x="116" y="14"/>
                      <a:pt x="77" y="1"/>
                    </a:cubicBezTo>
                    <a:cubicBezTo>
                      <a:pt x="77" y="1"/>
                      <a:pt x="106" y="12"/>
                      <a:pt x="114" y="40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2" y="40"/>
                      <a:pt x="112" y="40"/>
                      <a:pt x="112" y="39"/>
                    </a:cubicBezTo>
                    <a:cubicBezTo>
                      <a:pt x="111" y="37"/>
                      <a:pt x="112" y="38"/>
                      <a:pt x="111" y="37"/>
                    </a:cubicBezTo>
                    <a:cubicBezTo>
                      <a:pt x="111" y="36"/>
                      <a:pt x="111" y="36"/>
                      <a:pt x="110" y="35"/>
                    </a:cubicBezTo>
                    <a:cubicBezTo>
                      <a:pt x="110" y="35"/>
                      <a:pt x="109" y="35"/>
                      <a:pt x="109" y="34"/>
                    </a:cubicBezTo>
                    <a:cubicBezTo>
                      <a:pt x="108" y="34"/>
                      <a:pt x="108" y="32"/>
                      <a:pt x="107" y="31"/>
                    </a:cubicBezTo>
                    <a:cubicBezTo>
                      <a:pt x="107" y="31"/>
                      <a:pt x="106" y="31"/>
                      <a:pt x="105" y="31"/>
                    </a:cubicBezTo>
                    <a:cubicBezTo>
                      <a:pt x="105" y="31"/>
                      <a:pt x="105" y="30"/>
                      <a:pt x="105" y="31"/>
                    </a:cubicBezTo>
                    <a:cubicBezTo>
                      <a:pt x="105" y="31"/>
                      <a:pt x="106" y="32"/>
                      <a:pt x="106" y="32"/>
                    </a:cubicBezTo>
                    <a:cubicBezTo>
                      <a:pt x="106" y="34"/>
                      <a:pt x="106" y="34"/>
                      <a:pt x="106" y="34"/>
                    </a:cubicBezTo>
                    <a:cubicBezTo>
                      <a:pt x="106" y="34"/>
                      <a:pt x="106" y="36"/>
                      <a:pt x="106" y="37"/>
                    </a:cubicBezTo>
                    <a:cubicBezTo>
                      <a:pt x="106" y="37"/>
                      <a:pt x="106" y="39"/>
                      <a:pt x="106" y="39"/>
                    </a:cubicBezTo>
                    <a:cubicBezTo>
                      <a:pt x="106" y="39"/>
                      <a:pt x="105" y="40"/>
                      <a:pt x="105" y="41"/>
                    </a:cubicBezTo>
                    <a:cubicBezTo>
                      <a:pt x="104" y="41"/>
                      <a:pt x="101" y="41"/>
                      <a:pt x="101" y="41"/>
                    </a:cubicBezTo>
                    <a:cubicBezTo>
                      <a:pt x="101" y="41"/>
                      <a:pt x="101" y="40"/>
                      <a:pt x="100" y="39"/>
                    </a:cubicBezTo>
                    <a:cubicBezTo>
                      <a:pt x="100" y="38"/>
                      <a:pt x="98" y="38"/>
                      <a:pt x="98" y="38"/>
                    </a:cubicBezTo>
                    <a:cubicBezTo>
                      <a:pt x="97" y="37"/>
                      <a:pt x="98" y="37"/>
                      <a:pt x="97" y="36"/>
                    </a:cubicBezTo>
                    <a:cubicBezTo>
                      <a:pt x="96" y="35"/>
                      <a:pt x="97" y="35"/>
                      <a:pt x="96" y="34"/>
                    </a:cubicBez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3" y="32"/>
                      <a:pt x="94" y="34"/>
                    </a:cubicBezTo>
                    <a:cubicBezTo>
                      <a:pt x="94" y="35"/>
                      <a:pt x="93" y="36"/>
                      <a:pt x="94" y="36"/>
                    </a:cubicBezTo>
                    <a:cubicBezTo>
                      <a:pt x="95" y="37"/>
                      <a:pt x="95" y="36"/>
                      <a:pt x="96" y="37"/>
                    </a:cubicBezTo>
                    <a:cubicBezTo>
                      <a:pt x="96" y="38"/>
                      <a:pt x="96" y="39"/>
                      <a:pt x="97" y="39"/>
                    </a:cubicBezTo>
                    <a:cubicBezTo>
                      <a:pt x="97" y="40"/>
                      <a:pt x="97" y="41"/>
                      <a:pt x="98" y="41"/>
                    </a:cubicBezTo>
                    <a:cubicBezTo>
                      <a:pt x="98" y="42"/>
                      <a:pt x="100" y="41"/>
                      <a:pt x="100" y="42"/>
                    </a:cubicBezTo>
                    <a:cubicBezTo>
                      <a:pt x="99" y="43"/>
                      <a:pt x="99" y="44"/>
                      <a:pt x="100" y="44"/>
                    </a:cubicBezTo>
                    <a:cubicBezTo>
                      <a:pt x="100" y="44"/>
                      <a:pt x="101" y="45"/>
                      <a:pt x="101" y="44"/>
                    </a:cubicBezTo>
                    <a:cubicBezTo>
                      <a:pt x="102" y="44"/>
                      <a:pt x="101" y="45"/>
                      <a:pt x="102" y="44"/>
                    </a:cubicBezTo>
                    <a:cubicBezTo>
                      <a:pt x="103" y="44"/>
                      <a:pt x="104" y="44"/>
                      <a:pt x="104" y="44"/>
                    </a:cubicBezTo>
                    <a:cubicBezTo>
                      <a:pt x="104" y="44"/>
                      <a:pt x="105" y="45"/>
                      <a:pt x="105" y="45"/>
                    </a:cubicBezTo>
                    <a:cubicBezTo>
                      <a:pt x="105" y="45"/>
                      <a:pt x="105" y="48"/>
                      <a:pt x="105" y="48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4" y="50"/>
                      <a:pt x="104" y="54"/>
                      <a:pt x="103" y="54"/>
                    </a:cubicBezTo>
                    <a:cubicBezTo>
                      <a:pt x="103" y="54"/>
                      <a:pt x="102" y="55"/>
                      <a:pt x="101" y="56"/>
                    </a:cubicBezTo>
                    <a:cubicBezTo>
                      <a:pt x="101" y="56"/>
                      <a:pt x="101" y="59"/>
                      <a:pt x="101" y="59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100" y="60"/>
                      <a:pt x="100" y="62"/>
                      <a:pt x="100" y="62"/>
                    </a:cubicBezTo>
                    <a:cubicBezTo>
                      <a:pt x="100" y="63"/>
                      <a:pt x="100" y="65"/>
                      <a:pt x="100" y="66"/>
                    </a:cubicBezTo>
                    <a:cubicBezTo>
                      <a:pt x="100" y="67"/>
                      <a:pt x="98" y="68"/>
                      <a:pt x="98" y="68"/>
                    </a:cubicBezTo>
                    <a:cubicBezTo>
                      <a:pt x="98" y="68"/>
                      <a:pt x="100" y="70"/>
                      <a:pt x="99" y="70"/>
                    </a:cubicBezTo>
                    <a:cubicBezTo>
                      <a:pt x="98" y="70"/>
                      <a:pt x="97" y="72"/>
                      <a:pt x="97" y="72"/>
                    </a:cubicBezTo>
                    <a:cubicBezTo>
                      <a:pt x="97" y="73"/>
                      <a:pt x="97" y="74"/>
                      <a:pt x="96" y="74"/>
                    </a:cubicBezTo>
                    <a:cubicBezTo>
                      <a:pt x="95" y="74"/>
                      <a:pt x="94" y="74"/>
                      <a:pt x="94" y="74"/>
                    </a:cubicBezTo>
                    <a:cubicBezTo>
                      <a:pt x="94" y="75"/>
                      <a:pt x="94" y="76"/>
                      <a:pt x="94" y="76"/>
                    </a:cubicBezTo>
                    <a:cubicBezTo>
                      <a:pt x="92" y="79"/>
                      <a:pt x="92" y="79"/>
                      <a:pt x="92" y="79"/>
                    </a:cubicBezTo>
                    <a:cubicBezTo>
                      <a:pt x="90" y="81"/>
                      <a:pt x="90" y="81"/>
                      <a:pt x="90" y="81"/>
                    </a:cubicBezTo>
                    <a:cubicBezTo>
                      <a:pt x="90" y="81"/>
                      <a:pt x="90" y="83"/>
                      <a:pt x="89" y="83"/>
                    </a:cubicBezTo>
                    <a:cubicBezTo>
                      <a:pt x="88" y="83"/>
                      <a:pt x="86" y="84"/>
                      <a:pt x="85" y="85"/>
                    </a:cubicBezTo>
                    <a:cubicBezTo>
                      <a:pt x="85" y="85"/>
                      <a:pt x="83" y="86"/>
                      <a:pt x="82" y="86"/>
                    </a:cubicBezTo>
                    <a:cubicBezTo>
                      <a:pt x="82" y="86"/>
                      <a:pt x="83" y="88"/>
                      <a:pt x="82" y="86"/>
                    </a:cubicBezTo>
                    <a:cubicBezTo>
                      <a:pt x="81" y="84"/>
                      <a:pt x="82" y="85"/>
                      <a:pt x="81" y="83"/>
                    </a:cubicBezTo>
                    <a:cubicBezTo>
                      <a:pt x="80" y="81"/>
                      <a:pt x="80" y="83"/>
                      <a:pt x="80" y="81"/>
                    </a:cubicBezTo>
                    <a:cubicBezTo>
                      <a:pt x="80" y="79"/>
                      <a:pt x="80" y="81"/>
                      <a:pt x="80" y="79"/>
                    </a:cubicBezTo>
                    <a:cubicBezTo>
                      <a:pt x="80" y="78"/>
                      <a:pt x="80" y="79"/>
                      <a:pt x="79" y="77"/>
                    </a:cubicBezTo>
                    <a:cubicBezTo>
                      <a:pt x="79" y="76"/>
                      <a:pt x="79" y="76"/>
                      <a:pt x="78" y="75"/>
                    </a:cubicBezTo>
                    <a:cubicBezTo>
                      <a:pt x="77" y="74"/>
                      <a:pt x="76" y="75"/>
                      <a:pt x="76" y="73"/>
                    </a:cubicBezTo>
                    <a:cubicBezTo>
                      <a:pt x="77" y="72"/>
                      <a:pt x="77" y="73"/>
                      <a:pt x="77" y="72"/>
                    </a:cubicBezTo>
                    <a:cubicBezTo>
                      <a:pt x="77" y="70"/>
                      <a:pt x="77" y="70"/>
                      <a:pt x="78" y="69"/>
                    </a:cubicBezTo>
                    <a:cubicBezTo>
                      <a:pt x="79" y="68"/>
                      <a:pt x="80" y="68"/>
                      <a:pt x="80" y="67"/>
                    </a:cubicBezTo>
                    <a:cubicBezTo>
                      <a:pt x="80" y="66"/>
                      <a:pt x="80" y="66"/>
                      <a:pt x="79" y="65"/>
                    </a:cubicBezTo>
                    <a:cubicBezTo>
                      <a:pt x="79" y="64"/>
                      <a:pt x="78" y="63"/>
                      <a:pt x="78" y="63"/>
                    </a:cubicBezTo>
                    <a:cubicBezTo>
                      <a:pt x="78" y="63"/>
                      <a:pt x="78" y="63"/>
                      <a:pt x="77" y="62"/>
                    </a:cubicBezTo>
                    <a:cubicBezTo>
                      <a:pt x="76" y="61"/>
                      <a:pt x="76" y="60"/>
                      <a:pt x="76" y="60"/>
                    </a:cubicBezTo>
                    <a:cubicBezTo>
                      <a:pt x="76" y="60"/>
                      <a:pt x="76" y="57"/>
                      <a:pt x="76" y="56"/>
                    </a:cubicBezTo>
                    <a:cubicBezTo>
                      <a:pt x="76" y="55"/>
                      <a:pt x="75" y="57"/>
                      <a:pt x="76" y="55"/>
                    </a:cubicBezTo>
                    <a:cubicBezTo>
                      <a:pt x="76" y="53"/>
                      <a:pt x="76" y="52"/>
                      <a:pt x="76" y="52"/>
                    </a:cubicBezTo>
                    <a:cubicBezTo>
                      <a:pt x="76" y="52"/>
                      <a:pt x="74" y="51"/>
                      <a:pt x="73" y="51"/>
                    </a:cubicBezTo>
                    <a:cubicBezTo>
                      <a:pt x="73" y="51"/>
                      <a:pt x="73" y="52"/>
                      <a:pt x="72" y="52"/>
                    </a:cubicBezTo>
                    <a:cubicBezTo>
                      <a:pt x="70" y="51"/>
                      <a:pt x="71" y="50"/>
                      <a:pt x="70" y="50"/>
                    </a:cubicBezTo>
                    <a:cubicBezTo>
                      <a:pt x="70" y="49"/>
                      <a:pt x="69" y="49"/>
                      <a:pt x="68" y="50"/>
                    </a:cubicBezTo>
                    <a:cubicBezTo>
                      <a:pt x="68" y="50"/>
                      <a:pt x="66" y="50"/>
                      <a:pt x="65" y="51"/>
                    </a:cubicBezTo>
                    <a:cubicBezTo>
                      <a:pt x="64" y="51"/>
                      <a:pt x="64" y="51"/>
                      <a:pt x="62" y="51"/>
                    </a:cubicBezTo>
                    <a:cubicBezTo>
                      <a:pt x="61" y="51"/>
                      <a:pt x="59" y="52"/>
                      <a:pt x="58" y="51"/>
                    </a:cubicBezTo>
                    <a:cubicBezTo>
                      <a:pt x="56" y="51"/>
                      <a:pt x="56" y="51"/>
                      <a:pt x="56" y="50"/>
                    </a:cubicBezTo>
                    <a:cubicBezTo>
                      <a:pt x="55" y="49"/>
                      <a:pt x="56" y="49"/>
                      <a:pt x="55" y="48"/>
                    </a:cubicBezTo>
                    <a:cubicBezTo>
                      <a:pt x="53" y="48"/>
                      <a:pt x="53" y="48"/>
                      <a:pt x="53" y="47"/>
                    </a:cubicBezTo>
                    <a:cubicBezTo>
                      <a:pt x="53" y="46"/>
                      <a:pt x="53" y="46"/>
                      <a:pt x="53" y="45"/>
                    </a:cubicBezTo>
                    <a:cubicBezTo>
                      <a:pt x="52" y="44"/>
                      <a:pt x="53" y="46"/>
                      <a:pt x="52" y="44"/>
                    </a:cubicBezTo>
                    <a:cubicBezTo>
                      <a:pt x="50" y="42"/>
                      <a:pt x="50" y="44"/>
                      <a:pt x="50" y="42"/>
                    </a:cubicBezTo>
                    <a:cubicBezTo>
                      <a:pt x="51" y="41"/>
                      <a:pt x="51" y="42"/>
                      <a:pt x="51" y="40"/>
                    </a:cubicBezTo>
                    <a:cubicBezTo>
                      <a:pt x="51" y="39"/>
                      <a:pt x="53" y="41"/>
                      <a:pt x="52" y="38"/>
                    </a:cubicBezTo>
                    <a:cubicBezTo>
                      <a:pt x="51" y="35"/>
                      <a:pt x="50" y="35"/>
                      <a:pt x="52" y="33"/>
                    </a:cubicBezTo>
                    <a:cubicBezTo>
                      <a:pt x="53" y="31"/>
                      <a:pt x="55" y="30"/>
                      <a:pt x="55" y="30"/>
                    </a:cubicBezTo>
                    <a:cubicBezTo>
                      <a:pt x="55" y="29"/>
                      <a:pt x="56" y="28"/>
                      <a:pt x="56" y="27"/>
                    </a:cubicBezTo>
                    <a:cubicBezTo>
                      <a:pt x="57" y="27"/>
                      <a:pt x="56" y="27"/>
                      <a:pt x="58" y="27"/>
                    </a:cubicBezTo>
                    <a:cubicBezTo>
                      <a:pt x="59" y="27"/>
                      <a:pt x="60" y="26"/>
                      <a:pt x="61" y="26"/>
                    </a:cubicBezTo>
                    <a:cubicBezTo>
                      <a:pt x="62" y="25"/>
                      <a:pt x="63" y="24"/>
                      <a:pt x="63" y="23"/>
                    </a:cubicBezTo>
                    <a:cubicBezTo>
                      <a:pt x="64" y="23"/>
                      <a:pt x="63" y="24"/>
                      <a:pt x="65" y="23"/>
                    </a:cubicBezTo>
                    <a:cubicBezTo>
                      <a:pt x="66" y="23"/>
                      <a:pt x="66" y="23"/>
                      <a:pt x="67" y="23"/>
                    </a:cubicBezTo>
                    <a:cubicBezTo>
                      <a:pt x="68" y="23"/>
                      <a:pt x="66" y="23"/>
                      <a:pt x="68" y="23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1" y="22"/>
                      <a:pt x="71" y="23"/>
                      <a:pt x="72" y="23"/>
                    </a:cubicBezTo>
                    <a:cubicBezTo>
                      <a:pt x="72" y="23"/>
                      <a:pt x="72" y="21"/>
                      <a:pt x="72" y="23"/>
                    </a:cubicBezTo>
                    <a:cubicBezTo>
                      <a:pt x="73" y="25"/>
                      <a:pt x="72" y="26"/>
                      <a:pt x="73" y="26"/>
                    </a:cubicBezTo>
                    <a:cubicBezTo>
                      <a:pt x="75" y="26"/>
                      <a:pt x="73" y="26"/>
                      <a:pt x="75" y="26"/>
                    </a:cubicBezTo>
                    <a:cubicBezTo>
                      <a:pt x="76" y="26"/>
                      <a:pt x="76" y="26"/>
                      <a:pt x="77" y="27"/>
                    </a:cubicBezTo>
                    <a:cubicBezTo>
                      <a:pt x="77" y="27"/>
                      <a:pt x="78" y="27"/>
                      <a:pt x="79" y="27"/>
                    </a:cubicBezTo>
                    <a:cubicBezTo>
                      <a:pt x="80" y="27"/>
                      <a:pt x="79" y="29"/>
                      <a:pt x="80" y="27"/>
                    </a:cubicBezTo>
                    <a:cubicBezTo>
                      <a:pt x="82" y="26"/>
                      <a:pt x="79" y="26"/>
                      <a:pt x="82" y="26"/>
                    </a:cubicBezTo>
                    <a:cubicBezTo>
                      <a:pt x="85" y="26"/>
                      <a:pt x="85" y="27"/>
                      <a:pt x="86" y="26"/>
                    </a:cubicBezTo>
                    <a:cubicBezTo>
                      <a:pt x="86" y="26"/>
                      <a:pt x="86" y="27"/>
                      <a:pt x="88" y="26"/>
                    </a:cubicBezTo>
                    <a:cubicBezTo>
                      <a:pt x="89" y="25"/>
                      <a:pt x="89" y="25"/>
                      <a:pt x="90" y="26"/>
                    </a:cubicBezTo>
                    <a:cubicBezTo>
                      <a:pt x="90" y="26"/>
                      <a:pt x="90" y="27"/>
                      <a:pt x="91" y="26"/>
                    </a:cubicBezTo>
                    <a:cubicBezTo>
                      <a:pt x="91" y="25"/>
                      <a:pt x="92" y="25"/>
                      <a:pt x="91" y="24"/>
                    </a:cubicBezTo>
                    <a:cubicBezTo>
                      <a:pt x="89" y="24"/>
                      <a:pt x="89" y="24"/>
                      <a:pt x="88" y="23"/>
                    </a:cubicBezTo>
                    <a:cubicBezTo>
                      <a:pt x="88" y="22"/>
                      <a:pt x="90" y="23"/>
                      <a:pt x="88" y="22"/>
                    </a:cubicBezTo>
                    <a:cubicBezTo>
                      <a:pt x="87" y="22"/>
                      <a:pt x="87" y="22"/>
                      <a:pt x="86" y="22"/>
                    </a:cubicBezTo>
                    <a:cubicBezTo>
                      <a:pt x="84" y="21"/>
                      <a:pt x="83" y="23"/>
                      <a:pt x="83" y="22"/>
                    </a:cubicBezTo>
                    <a:cubicBezTo>
                      <a:pt x="83" y="21"/>
                      <a:pt x="80" y="23"/>
                      <a:pt x="83" y="21"/>
                    </a:cubicBezTo>
                    <a:cubicBezTo>
                      <a:pt x="85" y="19"/>
                      <a:pt x="84" y="18"/>
                      <a:pt x="85" y="18"/>
                    </a:cubicBezTo>
                    <a:cubicBezTo>
                      <a:pt x="87" y="19"/>
                      <a:pt x="86" y="20"/>
                      <a:pt x="87" y="19"/>
                    </a:cubicBezTo>
                    <a:cubicBezTo>
                      <a:pt x="88" y="18"/>
                      <a:pt x="90" y="18"/>
                      <a:pt x="88" y="17"/>
                    </a:cubicBezTo>
                    <a:cubicBezTo>
                      <a:pt x="86" y="16"/>
                      <a:pt x="88" y="16"/>
                      <a:pt x="86" y="15"/>
                    </a:cubicBezTo>
                    <a:cubicBezTo>
                      <a:pt x="84" y="14"/>
                      <a:pt x="83" y="18"/>
                      <a:pt x="82" y="18"/>
                    </a:cubicBezTo>
                    <a:cubicBezTo>
                      <a:pt x="81" y="17"/>
                      <a:pt x="81" y="17"/>
                      <a:pt x="80" y="17"/>
                    </a:cubicBezTo>
                    <a:cubicBezTo>
                      <a:pt x="80" y="17"/>
                      <a:pt x="80" y="19"/>
                      <a:pt x="80" y="20"/>
                    </a:cubicBezTo>
                    <a:cubicBezTo>
                      <a:pt x="79" y="21"/>
                      <a:pt x="80" y="21"/>
                      <a:pt x="79" y="20"/>
                    </a:cubicBezTo>
                    <a:cubicBezTo>
                      <a:pt x="77" y="20"/>
                      <a:pt x="81" y="20"/>
                      <a:pt x="77" y="18"/>
                    </a:cubicBezTo>
                    <a:cubicBezTo>
                      <a:pt x="73" y="17"/>
                      <a:pt x="72" y="17"/>
                      <a:pt x="71" y="18"/>
                    </a:cubicBezTo>
                    <a:cubicBezTo>
                      <a:pt x="71" y="18"/>
                      <a:pt x="70" y="18"/>
                      <a:pt x="70" y="19"/>
                    </a:cubicBezTo>
                    <a:cubicBezTo>
                      <a:pt x="69" y="19"/>
                      <a:pt x="71" y="20"/>
                      <a:pt x="69" y="19"/>
                    </a:cubicBezTo>
                    <a:cubicBezTo>
                      <a:pt x="68" y="18"/>
                      <a:pt x="66" y="20"/>
                      <a:pt x="66" y="20"/>
                    </a:cubicBezTo>
                    <a:cubicBezTo>
                      <a:pt x="66" y="20"/>
                      <a:pt x="66" y="19"/>
                      <a:pt x="65" y="20"/>
                    </a:cubicBezTo>
                    <a:cubicBezTo>
                      <a:pt x="64" y="20"/>
                      <a:pt x="63" y="21"/>
                      <a:pt x="62" y="21"/>
                    </a:cubicBezTo>
                    <a:cubicBezTo>
                      <a:pt x="61" y="20"/>
                      <a:pt x="60" y="21"/>
                      <a:pt x="61" y="19"/>
                    </a:cubicBezTo>
                    <a:cubicBezTo>
                      <a:pt x="63" y="17"/>
                      <a:pt x="62" y="18"/>
                      <a:pt x="64" y="17"/>
                    </a:cubicBezTo>
                    <a:cubicBezTo>
                      <a:pt x="66" y="16"/>
                      <a:pt x="69" y="16"/>
                      <a:pt x="66" y="16"/>
                    </a:cubicBezTo>
                    <a:cubicBezTo>
                      <a:pt x="63" y="15"/>
                      <a:pt x="68" y="15"/>
                      <a:pt x="64" y="13"/>
                    </a:cubicBezTo>
                    <a:cubicBezTo>
                      <a:pt x="60" y="11"/>
                      <a:pt x="60" y="14"/>
                      <a:pt x="60" y="11"/>
                    </a:cubicBezTo>
                    <a:cubicBezTo>
                      <a:pt x="61" y="9"/>
                      <a:pt x="60" y="9"/>
                      <a:pt x="59" y="9"/>
                    </a:cubicBezTo>
                    <a:cubicBezTo>
                      <a:pt x="59" y="9"/>
                      <a:pt x="56" y="10"/>
                      <a:pt x="55" y="10"/>
                    </a:cubicBezTo>
                    <a:cubicBezTo>
                      <a:pt x="54" y="10"/>
                      <a:pt x="55" y="11"/>
                      <a:pt x="54" y="10"/>
                    </a:cubicBezTo>
                    <a:cubicBezTo>
                      <a:pt x="52" y="9"/>
                      <a:pt x="51" y="10"/>
                      <a:pt x="52" y="9"/>
                    </a:cubicBezTo>
                    <a:cubicBezTo>
                      <a:pt x="53" y="7"/>
                      <a:pt x="53" y="7"/>
                      <a:pt x="54" y="6"/>
                    </a:cubicBezTo>
                    <a:cubicBezTo>
                      <a:pt x="55" y="5"/>
                      <a:pt x="55" y="2"/>
                      <a:pt x="57" y="3"/>
                    </a:cubicBezTo>
                    <a:cubicBezTo>
                      <a:pt x="60" y="4"/>
                      <a:pt x="59" y="4"/>
                      <a:pt x="61" y="4"/>
                    </a:cubicBezTo>
                    <a:cubicBezTo>
                      <a:pt x="63" y="4"/>
                      <a:pt x="64" y="4"/>
                      <a:pt x="64" y="3"/>
                    </a:cubicBezTo>
                    <a:cubicBezTo>
                      <a:pt x="64" y="3"/>
                      <a:pt x="62" y="2"/>
                      <a:pt x="62" y="2"/>
                    </a:cubicBezTo>
                    <a:cubicBezTo>
                      <a:pt x="62" y="2"/>
                      <a:pt x="61" y="2"/>
                      <a:pt x="61" y="2"/>
                    </a:cubicBezTo>
                    <a:cubicBezTo>
                      <a:pt x="61" y="1"/>
                      <a:pt x="62" y="0"/>
                      <a:pt x="62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54" y="0"/>
                      <a:pt x="52" y="0"/>
                    </a:cubicBezTo>
                    <a:close/>
                  </a:path>
                </a:pathLst>
              </a:custGeom>
              <a:solidFill>
                <a:srgbClr val="447197"/>
              </a:solidFill>
              <a:ln>
                <a:solidFill>
                  <a:srgbClr val="447197"/>
                </a:solidFill>
              </a:ln>
            </p:spPr>
            <p:txBody>
              <a:bodyPr vert="horz" wrap="square" lIns="96430" tIns="48216" rIns="96430" bIns="482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4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07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65570" y="2425138"/>
            <a:ext cx="1493335" cy="1600426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Capture it" panose="02000500000000000000" pitchFamily="2" charset="0"/>
              </a:rPr>
              <a:t>07</a:t>
            </a:r>
            <a:endParaRPr lang="zh-CN" altLang="en-US" sz="9600" dirty="0">
              <a:solidFill>
                <a:schemeClr val="bg1"/>
              </a:solidFill>
              <a:latin typeface="Capture it" panose="02000500000000000000" pitchFamily="2" charset="0"/>
            </a:endParaRPr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 flipH="1">
            <a:off x="3967353" y="2014442"/>
            <a:ext cx="1269585" cy="25415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34048" y="2655958"/>
            <a:ext cx="6624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成員分工</a:t>
            </a:r>
            <a:endParaRPr lang="zh-CN" altLang="en-US" sz="6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8120" y="1913950"/>
            <a:ext cx="6624272" cy="29048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81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B9017AD-F594-47C0-80AF-8093C5BEC4D7}"/>
              </a:ext>
            </a:extLst>
          </p:cNvPr>
          <p:cNvSpPr txBox="1"/>
          <p:nvPr/>
        </p:nvSpPr>
        <p:spPr>
          <a:xfrm>
            <a:off x="449132" y="41880"/>
            <a:ext cx="9457836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6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小組成員介紹與分工</a:t>
            </a:r>
            <a:endParaRPr lang="zh-CN" altLang="en-US" sz="36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">
            <a:extLst>
              <a:ext uri="{FF2B5EF4-FFF2-40B4-BE49-F238E27FC236}">
                <a16:creationId xmlns:a16="http://schemas.microsoft.com/office/drawing/2014/main" id="{879228BE-CBF9-4FC5-AC1C-6A39F178B06E}"/>
              </a:ext>
            </a:extLst>
          </p:cNvPr>
          <p:cNvGrpSpPr/>
          <p:nvPr/>
        </p:nvGrpSpPr>
        <p:grpSpPr>
          <a:xfrm>
            <a:off x="884845" y="1318522"/>
            <a:ext cx="1895062" cy="1895062"/>
            <a:chOff x="1155414" y="2081105"/>
            <a:chExt cx="1623292" cy="1623292"/>
          </a:xfrm>
        </p:grpSpPr>
        <p:sp>
          <p:nvSpPr>
            <p:cNvPr id="21" name="椭圆 2">
              <a:extLst>
                <a:ext uri="{FF2B5EF4-FFF2-40B4-BE49-F238E27FC236}">
                  <a16:creationId xmlns:a16="http://schemas.microsoft.com/office/drawing/2014/main" id="{6A0B8E55-E4C5-4D05-B263-A43207927432}"/>
                </a:ext>
              </a:extLst>
            </p:cNvPr>
            <p:cNvSpPr/>
            <p:nvPr/>
          </p:nvSpPr>
          <p:spPr>
            <a:xfrm>
              <a:off x="1155414" y="2081105"/>
              <a:ext cx="1623292" cy="162329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22" name="椭圆 3">
              <a:extLst>
                <a:ext uri="{FF2B5EF4-FFF2-40B4-BE49-F238E27FC236}">
                  <a16:creationId xmlns:a16="http://schemas.microsoft.com/office/drawing/2014/main" id="{F6E7DEA2-DE4A-41B1-AE7F-C937A1A93C75}"/>
                </a:ext>
              </a:extLst>
            </p:cNvPr>
            <p:cNvSpPr/>
            <p:nvPr/>
          </p:nvSpPr>
          <p:spPr>
            <a:xfrm>
              <a:off x="1243307" y="2168998"/>
              <a:ext cx="1447505" cy="144750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sp>
        <p:nvSpPr>
          <p:cNvPr id="28" name="文本框 4">
            <a:extLst>
              <a:ext uri="{FF2B5EF4-FFF2-40B4-BE49-F238E27FC236}">
                <a16:creationId xmlns:a16="http://schemas.microsoft.com/office/drawing/2014/main" id="{6BAFDEF0-4F21-4618-9A2C-5E20665E82E5}"/>
              </a:ext>
            </a:extLst>
          </p:cNvPr>
          <p:cNvSpPr txBox="1"/>
          <p:nvPr/>
        </p:nvSpPr>
        <p:spPr>
          <a:xfrm>
            <a:off x="1266930" y="1956438"/>
            <a:ext cx="128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Algerian" panose="04020705040A02060702" pitchFamily="82" charset="0"/>
                <a:ea typeface="华康俪金黑W8(P)" panose="020B0800000000000000" pitchFamily="34" charset="-122"/>
              </a:rPr>
              <a:t>PPT</a:t>
            </a:r>
            <a:endParaRPr lang="zh-CN" altLang="en-US" sz="4000" dirty="0">
              <a:solidFill>
                <a:schemeClr val="bg1"/>
              </a:solidFill>
              <a:latin typeface="Algerian" panose="04020705040A02060702" pitchFamily="82" charset="0"/>
              <a:ea typeface="华康俪金黑W8(P)" panose="020B0800000000000000" pitchFamily="34" charset="-122"/>
            </a:endParaRPr>
          </a:p>
        </p:txBody>
      </p:sp>
      <p:grpSp>
        <p:nvGrpSpPr>
          <p:cNvPr id="30" name="组合 6">
            <a:extLst>
              <a:ext uri="{FF2B5EF4-FFF2-40B4-BE49-F238E27FC236}">
                <a16:creationId xmlns:a16="http://schemas.microsoft.com/office/drawing/2014/main" id="{C4D3762D-9DEF-4954-82CD-5E74D2A36FA3}"/>
              </a:ext>
            </a:extLst>
          </p:cNvPr>
          <p:cNvGrpSpPr/>
          <p:nvPr/>
        </p:nvGrpSpPr>
        <p:grpSpPr>
          <a:xfrm>
            <a:off x="3092759" y="1959168"/>
            <a:ext cx="4244846" cy="954107"/>
            <a:chOff x="3710150" y="1230921"/>
            <a:chExt cx="3620791" cy="9541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圆角矩形 7">
              <a:extLst>
                <a:ext uri="{FF2B5EF4-FFF2-40B4-BE49-F238E27FC236}">
                  <a16:creationId xmlns:a16="http://schemas.microsoft.com/office/drawing/2014/main" id="{A100ED2D-3B41-49AA-BABA-0939601F89C6}"/>
                </a:ext>
              </a:extLst>
            </p:cNvPr>
            <p:cNvSpPr/>
            <p:nvPr/>
          </p:nvSpPr>
          <p:spPr>
            <a:xfrm>
              <a:off x="3710150" y="1277254"/>
              <a:ext cx="3620791" cy="492111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32" name="文本框 8">
              <a:extLst>
                <a:ext uri="{FF2B5EF4-FFF2-40B4-BE49-F238E27FC236}">
                  <a16:creationId xmlns:a16="http://schemas.microsoft.com/office/drawing/2014/main" id="{B1BA0958-B6BD-4604-95F4-16EE77F9F3E1}"/>
                </a:ext>
              </a:extLst>
            </p:cNvPr>
            <p:cNvSpPr txBox="1"/>
            <p:nvPr/>
          </p:nvSpPr>
          <p:spPr>
            <a:xfrm>
              <a:off x="3867010" y="1230921"/>
              <a:ext cx="3379622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B10801007 </a:t>
              </a:r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簡加雯</a:t>
              </a:r>
              <a:endParaRPr lang="zh-TW" altLang="en-US" sz="2800" dirty="0"/>
            </a:p>
            <a:p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　</a:t>
              </a:r>
              <a:endParaRPr lang="zh-CN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sp>
        <p:nvSpPr>
          <p:cNvPr id="35" name="圆角矩形 16">
            <a:extLst>
              <a:ext uri="{FF2B5EF4-FFF2-40B4-BE49-F238E27FC236}">
                <a16:creationId xmlns:a16="http://schemas.microsoft.com/office/drawing/2014/main" id="{E90F2C98-0D44-4E74-A4E0-689FD6A32694}"/>
              </a:ext>
            </a:extLst>
          </p:cNvPr>
          <p:cNvSpPr/>
          <p:nvPr/>
        </p:nvSpPr>
        <p:spPr>
          <a:xfrm>
            <a:off x="4691311" y="3374729"/>
            <a:ext cx="4244843" cy="492111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uLnTx/>
              <a:uFillTx/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39" name="文本框 17">
            <a:extLst>
              <a:ext uri="{FF2B5EF4-FFF2-40B4-BE49-F238E27FC236}">
                <a16:creationId xmlns:a16="http://schemas.microsoft.com/office/drawing/2014/main" id="{3F56E897-0CB7-40E6-A4A0-5722DA0E55CC}"/>
              </a:ext>
            </a:extLst>
          </p:cNvPr>
          <p:cNvSpPr txBox="1"/>
          <p:nvPr/>
        </p:nvSpPr>
        <p:spPr>
          <a:xfrm>
            <a:off x="4848172" y="3328396"/>
            <a:ext cx="3898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B10801008 </a:t>
            </a:r>
            <a:r>
              <a:rPr lang="zh-TW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陳又璵</a:t>
            </a:r>
            <a:endParaRPr lang="zh-TW" altLang="en-US" sz="2800" dirty="0"/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53D5C92A-54D7-447B-B825-B736ABF3A1F6}"/>
              </a:ext>
            </a:extLst>
          </p:cNvPr>
          <p:cNvGrpSpPr/>
          <p:nvPr/>
        </p:nvGrpSpPr>
        <p:grpSpPr>
          <a:xfrm>
            <a:off x="9195988" y="2659524"/>
            <a:ext cx="1895062" cy="1895064"/>
            <a:chOff x="896926" y="4645291"/>
            <a:chExt cx="1895062" cy="18950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E4007DE5-0E7B-4296-A43D-71CBC432A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926" y="4645291"/>
              <a:ext cx="1895062" cy="18950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1219261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333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圓形: 空心 44">
              <a:extLst>
                <a:ext uri="{FF2B5EF4-FFF2-40B4-BE49-F238E27FC236}">
                  <a16:creationId xmlns:a16="http://schemas.microsoft.com/office/drawing/2014/main" id="{9E745EF8-63D6-42BC-A797-491240328E35}"/>
                </a:ext>
              </a:extLst>
            </p:cNvPr>
            <p:cNvSpPr/>
            <p:nvPr/>
          </p:nvSpPr>
          <p:spPr>
            <a:xfrm>
              <a:off x="987905" y="4733417"/>
              <a:ext cx="1718813" cy="1718813"/>
            </a:xfrm>
            <a:prstGeom prst="donut">
              <a:avLst>
                <a:gd name="adj" fmla="val 252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1">
            <a:extLst>
              <a:ext uri="{FF2B5EF4-FFF2-40B4-BE49-F238E27FC236}">
                <a16:creationId xmlns:a16="http://schemas.microsoft.com/office/drawing/2014/main" id="{2BC4479F-BD41-42CF-998C-963E5CA8697E}"/>
              </a:ext>
            </a:extLst>
          </p:cNvPr>
          <p:cNvGrpSpPr/>
          <p:nvPr/>
        </p:nvGrpSpPr>
        <p:grpSpPr>
          <a:xfrm>
            <a:off x="884845" y="4220018"/>
            <a:ext cx="1895062" cy="1895062"/>
            <a:chOff x="1155414" y="2081105"/>
            <a:chExt cx="1623292" cy="1623292"/>
          </a:xfrm>
        </p:grpSpPr>
        <p:sp>
          <p:nvSpPr>
            <p:cNvPr id="50" name="椭圆 2">
              <a:extLst>
                <a:ext uri="{FF2B5EF4-FFF2-40B4-BE49-F238E27FC236}">
                  <a16:creationId xmlns:a16="http://schemas.microsoft.com/office/drawing/2014/main" id="{E6A9FDFF-C380-46C9-85E9-6D71466A37B1}"/>
                </a:ext>
              </a:extLst>
            </p:cNvPr>
            <p:cNvSpPr/>
            <p:nvPr/>
          </p:nvSpPr>
          <p:spPr>
            <a:xfrm>
              <a:off x="1155414" y="2081105"/>
              <a:ext cx="1623292" cy="162329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51" name="椭圆 3">
              <a:extLst>
                <a:ext uri="{FF2B5EF4-FFF2-40B4-BE49-F238E27FC236}">
                  <a16:creationId xmlns:a16="http://schemas.microsoft.com/office/drawing/2014/main" id="{C93F52C4-F83D-4F4F-83D8-CA8CE182B278}"/>
                </a:ext>
              </a:extLst>
            </p:cNvPr>
            <p:cNvSpPr/>
            <p:nvPr/>
          </p:nvSpPr>
          <p:spPr>
            <a:xfrm>
              <a:off x="1243307" y="2168998"/>
              <a:ext cx="1447505" cy="144750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sp>
        <p:nvSpPr>
          <p:cNvPr id="52" name="文本框 4">
            <a:extLst>
              <a:ext uri="{FF2B5EF4-FFF2-40B4-BE49-F238E27FC236}">
                <a16:creationId xmlns:a16="http://schemas.microsoft.com/office/drawing/2014/main" id="{B2E6A243-9780-43B8-B68E-807A1FE124F6}"/>
              </a:ext>
            </a:extLst>
          </p:cNvPr>
          <p:cNvSpPr txBox="1"/>
          <p:nvPr/>
        </p:nvSpPr>
        <p:spPr>
          <a:xfrm>
            <a:off x="1266930" y="4857934"/>
            <a:ext cx="1285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4000" dirty="0">
              <a:solidFill>
                <a:schemeClr val="bg1"/>
              </a:solidFill>
              <a:latin typeface="Arial Rounded MT Bold" panose="020F0704030504030204" pitchFamily="34" charset="0"/>
              <a:ea typeface="华康俪金黑W8(P)" panose="020B0800000000000000" pitchFamily="34" charset="-122"/>
            </a:endParaRPr>
          </a:p>
        </p:txBody>
      </p:sp>
      <p:sp>
        <p:nvSpPr>
          <p:cNvPr id="53" name="文本框 4">
            <a:extLst>
              <a:ext uri="{FF2B5EF4-FFF2-40B4-BE49-F238E27FC236}">
                <a16:creationId xmlns:a16="http://schemas.microsoft.com/office/drawing/2014/main" id="{65E772BA-0A2F-45C4-8C9D-2832A8B08CA0}"/>
              </a:ext>
            </a:extLst>
          </p:cNvPr>
          <p:cNvSpPr txBox="1"/>
          <p:nvPr/>
        </p:nvSpPr>
        <p:spPr>
          <a:xfrm>
            <a:off x="1241936" y="4468282"/>
            <a:ext cx="673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問題</a:t>
            </a:r>
            <a:endParaRPr lang="zh-CN" altLang="en-US" sz="32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8157B71C-A76F-4D45-BA92-BFC10DDF20E5}"/>
              </a:ext>
            </a:extLst>
          </p:cNvPr>
          <p:cNvSpPr txBox="1"/>
          <p:nvPr/>
        </p:nvSpPr>
        <p:spPr>
          <a:xfrm>
            <a:off x="1794812" y="4798428"/>
            <a:ext cx="673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討論</a:t>
            </a:r>
            <a:endParaRPr lang="zh-CN" altLang="en-US" sz="32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54" name="文本框 4">
            <a:extLst>
              <a:ext uri="{FF2B5EF4-FFF2-40B4-BE49-F238E27FC236}">
                <a16:creationId xmlns:a16="http://schemas.microsoft.com/office/drawing/2014/main" id="{2A88D6DF-5F1E-4318-B753-BF5565F6B5B0}"/>
              </a:ext>
            </a:extLst>
          </p:cNvPr>
          <p:cNvSpPr txBox="1"/>
          <p:nvPr/>
        </p:nvSpPr>
        <p:spPr>
          <a:xfrm>
            <a:off x="9676796" y="2866832"/>
            <a:ext cx="464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個案介紹</a:t>
            </a:r>
            <a:endParaRPr lang="zh-CN" altLang="en-US" sz="2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58" name="文本框 4">
            <a:extLst>
              <a:ext uri="{FF2B5EF4-FFF2-40B4-BE49-F238E27FC236}">
                <a16:creationId xmlns:a16="http://schemas.microsoft.com/office/drawing/2014/main" id="{403FC8CC-E255-44FF-A1DC-7E27515BD4A9}"/>
              </a:ext>
            </a:extLst>
          </p:cNvPr>
          <p:cNvSpPr txBox="1"/>
          <p:nvPr/>
        </p:nvSpPr>
        <p:spPr>
          <a:xfrm>
            <a:off x="10110731" y="3091725"/>
            <a:ext cx="448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結論看法</a:t>
            </a:r>
            <a:endParaRPr lang="zh-CN" altLang="en-US" sz="2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DD263A8-A8F5-44CE-BDE7-7F863FEEC11C}"/>
              </a:ext>
            </a:extLst>
          </p:cNvPr>
          <p:cNvGrpSpPr/>
          <p:nvPr/>
        </p:nvGrpSpPr>
        <p:grpSpPr>
          <a:xfrm>
            <a:off x="7578365" y="1883581"/>
            <a:ext cx="1396220" cy="706697"/>
            <a:chOff x="7422660" y="1943315"/>
            <a:chExt cx="1396220" cy="7066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1A1C8DD5-C4AD-4B7E-B237-02B3BC211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2660" y="1943315"/>
              <a:ext cx="1396220" cy="70669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lIns="192000" tIns="50800" rIns="50800" bIns="50800" anchor="ctr"/>
            <a:lstStyle>
              <a:lvl1pPr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marL="0" marR="0" lvl="0" indent="0" algn="ctr" defTabSz="121917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Gill Sans" charset="0"/>
              </a:endParaRPr>
            </a:p>
          </p:txBody>
        </p:sp>
        <p:sp>
          <p:nvSpPr>
            <p:cNvPr id="2" name="框架 1">
              <a:extLst>
                <a:ext uri="{FF2B5EF4-FFF2-40B4-BE49-F238E27FC236}">
                  <a16:creationId xmlns:a16="http://schemas.microsoft.com/office/drawing/2014/main" id="{84C73234-C722-425D-A741-CA77CD487FFD}"/>
                </a:ext>
              </a:extLst>
            </p:cNvPr>
            <p:cNvSpPr/>
            <p:nvPr/>
          </p:nvSpPr>
          <p:spPr>
            <a:xfrm>
              <a:off x="7473460" y="2013537"/>
              <a:ext cx="1294620" cy="564923"/>
            </a:xfrm>
            <a:prstGeom prst="frame">
              <a:avLst>
                <a:gd name="adj1" fmla="val 482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6CD3FE-EE9D-425C-A96E-B2FD48278C3D}"/>
              </a:ext>
            </a:extLst>
          </p:cNvPr>
          <p:cNvSpPr txBox="1"/>
          <p:nvPr/>
        </p:nvSpPr>
        <p:spPr>
          <a:xfrm>
            <a:off x="7735120" y="2019190"/>
            <a:ext cx="9645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500" dirty="0">
                <a:solidFill>
                  <a:schemeClr val="bg1"/>
                </a:solidFill>
              </a:rPr>
              <a:t>組長</a:t>
            </a:r>
          </a:p>
        </p:txBody>
      </p:sp>
      <p:grpSp>
        <p:nvGrpSpPr>
          <p:cNvPr id="56" name="组合 6">
            <a:extLst>
              <a:ext uri="{FF2B5EF4-FFF2-40B4-BE49-F238E27FC236}">
                <a16:creationId xmlns:a16="http://schemas.microsoft.com/office/drawing/2014/main" id="{8D50C36B-7FCD-45DD-B14E-454ACA1E9FFD}"/>
              </a:ext>
            </a:extLst>
          </p:cNvPr>
          <p:cNvGrpSpPr/>
          <p:nvPr/>
        </p:nvGrpSpPr>
        <p:grpSpPr>
          <a:xfrm>
            <a:off x="3092759" y="4477101"/>
            <a:ext cx="4244846" cy="538444"/>
            <a:chOff x="3710150" y="1230921"/>
            <a:chExt cx="3620791" cy="538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圆角矩形 7">
              <a:extLst>
                <a:ext uri="{FF2B5EF4-FFF2-40B4-BE49-F238E27FC236}">
                  <a16:creationId xmlns:a16="http://schemas.microsoft.com/office/drawing/2014/main" id="{B51DA8F8-0CDD-4E1A-A8C2-A2F0A7954BAC}"/>
                </a:ext>
              </a:extLst>
            </p:cNvPr>
            <p:cNvSpPr/>
            <p:nvPr/>
          </p:nvSpPr>
          <p:spPr>
            <a:xfrm>
              <a:off x="3710150" y="1277254"/>
              <a:ext cx="3620791" cy="492111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59" name="文本框 8">
              <a:extLst>
                <a:ext uri="{FF2B5EF4-FFF2-40B4-BE49-F238E27FC236}">
                  <a16:creationId xmlns:a16="http://schemas.microsoft.com/office/drawing/2014/main" id="{E45707B8-8A5B-4CF4-8F4C-CFED519444A1}"/>
                </a:ext>
              </a:extLst>
            </p:cNvPr>
            <p:cNvSpPr txBox="1"/>
            <p:nvPr/>
          </p:nvSpPr>
          <p:spPr>
            <a:xfrm>
              <a:off x="3823678" y="1230921"/>
              <a:ext cx="337962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B10801020 </a:t>
              </a:r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李　諾</a:t>
              </a:r>
              <a:endParaRPr lang="zh-TW" altLang="en-US" sz="2800" dirty="0"/>
            </a:p>
          </p:txBody>
        </p:sp>
      </p:grpSp>
      <p:sp>
        <p:nvSpPr>
          <p:cNvPr id="61" name="圆角矩形 10">
            <a:extLst>
              <a:ext uri="{FF2B5EF4-FFF2-40B4-BE49-F238E27FC236}">
                <a16:creationId xmlns:a16="http://schemas.microsoft.com/office/drawing/2014/main" id="{AF271044-0E53-4B9B-AC8C-F8D719B06ECF}"/>
              </a:ext>
            </a:extLst>
          </p:cNvPr>
          <p:cNvSpPr/>
          <p:nvPr/>
        </p:nvSpPr>
        <p:spPr>
          <a:xfrm>
            <a:off x="3092759" y="5350543"/>
            <a:ext cx="4244845" cy="492111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uLnTx/>
              <a:uFillTx/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62" name="文本框 11">
            <a:extLst>
              <a:ext uri="{FF2B5EF4-FFF2-40B4-BE49-F238E27FC236}">
                <a16:creationId xmlns:a16="http://schemas.microsoft.com/office/drawing/2014/main" id="{5ADC5EE2-3E82-4036-B0A3-8038CB49DE60}"/>
              </a:ext>
            </a:extLst>
          </p:cNvPr>
          <p:cNvSpPr txBox="1"/>
          <p:nvPr/>
        </p:nvSpPr>
        <p:spPr>
          <a:xfrm>
            <a:off x="3249620" y="5304210"/>
            <a:ext cx="3898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B10801032 </a:t>
            </a:r>
            <a:r>
              <a:rPr lang="zh-TW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黃詠筑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846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B9017AD-F594-47C0-80AF-8093C5BEC4D7}"/>
              </a:ext>
            </a:extLst>
          </p:cNvPr>
          <p:cNvSpPr txBox="1"/>
          <p:nvPr/>
        </p:nvSpPr>
        <p:spPr>
          <a:xfrm>
            <a:off x="486264" y="78832"/>
            <a:ext cx="9457836" cy="646331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6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小組成員介紹與分工</a:t>
            </a:r>
            <a:endParaRPr lang="zh-CN" altLang="en-US" sz="36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">
            <a:extLst>
              <a:ext uri="{FF2B5EF4-FFF2-40B4-BE49-F238E27FC236}">
                <a16:creationId xmlns:a16="http://schemas.microsoft.com/office/drawing/2014/main" id="{879228BE-CBF9-4FC5-AC1C-6A39F178B06E}"/>
              </a:ext>
            </a:extLst>
          </p:cNvPr>
          <p:cNvGrpSpPr/>
          <p:nvPr/>
        </p:nvGrpSpPr>
        <p:grpSpPr>
          <a:xfrm>
            <a:off x="874685" y="1607526"/>
            <a:ext cx="1895062" cy="1895062"/>
            <a:chOff x="1155414" y="2081105"/>
            <a:chExt cx="1623292" cy="1623292"/>
          </a:xfrm>
        </p:grpSpPr>
        <p:sp>
          <p:nvSpPr>
            <p:cNvPr id="21" name="椭圆 2">
              <a:extLst>
                <a:ext uri="{FF2B5EF4-FFF2-40B4-BE49-F238E27FC236}">
                  <a16:creationId xmlns:a16="http://schemas.microsoft.com/office/drawing/2014/main" id="{6A0B8E55-E4C5-4D05-B263-A43207927432}"/>
                </a:ext>
              </a:extLst>
            </p:cNvPr>
            <p:cNvSpPr/>
            <p:nvPr/>
          </p:nvSpPr>
          <p:spPr>
            <a:xfrm>
              <a:off x="1155414" y="2081105"/>
              <a:ext cx="1623292" cy="1623292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22" name="椭圆 3">
              <a:extLst>
                <a:ext uri="{FF2B5EF4-FFF2-40B4-BE49-F238E27FC236}">
                  <a16:creationId xmlns:a16="http://schemas.microsoft.com/office/drawing/2014/main" id="{F6E7DEA2-DE4A-41B1-AE7F-C937A1A93C75}"/>
                </a:ext>
              </a:extLst>
            </p:cNvPr>
            <p:cNvSpPr/>
            <p:nvPr/>
          </p:nvSpPr>
          <p:spPr>
            <a:xfrm>
              <a:off x="1243307" y="2168998"/>
              <a:ext cx="1447505" cy="144750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500">
                <a:solidFill>
                  <a:prstClr val="white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grpSp>
        <p:nvGrpSpPr>
          <p:cNvPr id="30" name="组合 6">
            <a:extLst>
              <a:ext uri="{FF2B5EF4-FFF2-40B4-BE49-F238E27FC236}">
                <a16:creationId xmlns:a16="http://schemas.microsoft.com/office/drawing/2014/main" id="{C4D3762D-9DEF-4954-82CD-5E74D2A36FA3}"/>
              </a:ext>
            </a:extLst>
          </p:cNvPr>
          <p:cNvGrpSpPr/>
          <p:nvPr/>
        </p:nvGrpSpPr>
        <p:grpSpPr>
          <a:xfrm>
            <a:off x="3207544" y="1517255"/>
            <a:ext cx="4244846" cy="954107"/>
            <a:chOff x="3710150" y="1277254"/>
            <a:chExt cx="3620791" cy="9541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圆角矩形 7">
              <a:extLst>
                <a:ext uri="{FF2B5EF4-FFF2-40B4-BE49-F238E27FC236}">
                  <a16:creationId xmlns:a16="http://schemas.microsoft.com/office/drawing/2014/main" id="{A100ED2D-3B41-49AA-BABA-0939601F89C6}"/>
                </a:ext>
              </a:extLst>
            </p:cNvPr>
            <p:cNvSpPr/>
            <p:nvPr/>
          </p:nvSpPr>
          <p:spPr>
            <a:xfrm>
              <a:off x="3710150" y="1277254"/>
              <a:ext cx="3620791" cy="492111"/>
            </a:xfrm>
            <a:prstGeom prst="roundRect">
              <a:avLst>
                <a:gd name="adj" fmla="val 50000"/>
              </a:avLst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26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32" name="文本框 8">
              <a:extLst>
                <a:ext uri="{FF2B5EF4-FFF2-40B4-BE49-F238E27FC236}">
                  <a16:creationId xmlns:a16="http://schemas.microsoft.com/office/drawing/2014/main" id="{B1BA0958-B6BD-4604-95F4-16EE77F9F3E1}"/>
                </a:ext>
              </a:extLst>
            </p:cNvPr>
            <p:cNvSpPr txBox="1"/>
            <p:nvPr/>
          </p:nvSpPr>
          <p:spPr>
            <a:xfrm>
              <a:off x="3827850" y="1277254"/>
              <a:ext cx="3379622" cy="9541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B10801013 </a:t>
              </a:r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王怡涵</a:t>
              </a:r>
              <a:endParaRPr lang="zh-TW" altLang="en-US" sz="2800" dirty="0"/>
            </a:p>
            <a:p>
              <a:r>
                <a:rPr lang="zh-TW" altLang="en-US" sz="28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　</a:t>
              </a:r>
              <a:endParaRPr lang="zh-CN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</p:grpSp>
      <p:sp>
        <p:nvSpPr>
          <p:cNvPr id="33" name="圆角矩形 10">
            <a:extLst>
              <a:ext uri="{FF2B5EF4-FFF2-40B4-BE49-F238E27FC236}">
                <a16:creationId xmlns:a16="http://schemas.microsoft.com/office/drawing/2014/main" id="{0D638597-6F58-423E-83BF-5E8AEF9011B4}"/>
              </a:ext>
            </a:extLst>
          </p:cNvPr>
          <p:cNvSpPr/>
          <p:nvPr/>
        </p:nvSpPr>
        <p:spPr>
          <a:xfrm>
            <a:off x="3207544" y="2344364"/>
            <a:ext cx="4244845" cy="492111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34" name="圆角矩形 13">
            <a:extLst>
              <a:ext uri="{FF2B5EF4-FFF2-40B4-BE49-F238E27FC236}">
                <a16:creationId xmlns:a16="http://schemas.microsoft.com/office/drawing/2014/main" id="{25BC7771-BCEB-4AB8-995A-0FB8697F4225}"/>
              </a:ext>
            </a:extLst>
          </p:cNvPr>
          <p:cNvSpPr/>
          <p:nvPr/>
        </p:nvSpPr>
        <p:spPr>
          <a:xfrm>
            <a:off x="3207545" y="3141061"/>
            <a:ext cx="4244844" cy="492111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35" name="圆角矩形 16">
            <a:extLst>
              <a:ext uri="{FF2B5EF4-FFF2-40B4-BE49-F238E27FC236}">
                <a16:creationId xmlns:a16="http://schemas.microsoft.com/office/drawing/2014/main" id="{E90F2C98-0D44-4E74-A4E0-689FD6A32694}"/>
              </a:ext>
            </a:extLst>
          </p:cNvPr>
          <p:cNvSpPr/>
          <p:nvPr/>
        </p:nvSpPr>
        <p:spPr>
          <a:xfrm>
            <a:off x="4559305" y="4412965"/>
            <a:ext cx="4244843" cy="492111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36" name="圆角矩形 19">
            <a:extLst>
              <a:ext uri="{FF2B5EF4-FFF2-40B4-BE49-F238E27FC236}">
                <a16:creationId xmlns:a16="http://schemas.microsoft.com/office/drawing/2014/main" id="{6B9A37F3-5B02-457A-8069-D8140AA44F53}"/>
              </a:ext>
            </a:extLst>
          </p:cNvPr>
          <p:cNvSpPr/>
          <p:nvPr/>
        </p:nvSpPr>
        <p:spPr>
          <a:xfrm>
            <a:off x="4559306" y="5224884"/>
            <a:ext cx="4244842" cy="492111"/>
          </a:xfrm>
          <a:prstGeom prst="roundRect">
            <a:avLst>
              <a:gd name="adj" fmla="val 50000"/>
            </a:avLst>
          </a:prstGeom>
          <a:blipFill>
            <a:blip r:embed="rId3"/>
            <a:stretch>
              <a:fillRect/>
            </a:stretch>
          </a:blip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26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37" name="文本框 11">
            <a:extLst>
              <a:ext uri="{FF2B5EF4-FFF2-40B4-BE49-F238E27FC236}">
                <a16:creationId xmlns:a16="http://schemas.microsoft.com/office/drawing/2014/main" id="{A1B398CA-DB8D-488D-8D0C-BD793594C2B5}"/>
              </a:ext>
            </a:extLst>
          </p:cNvPr>
          <p:cNvSpPr txBox="1"/>
          <p:nvPr/>
        </p:nvSpPr>
        <p:spPr>
          <a:xfrm>
            <a:off x="3364405" y="2298031"/>
            <a:ext cx="3898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B10801019 </a:t>
            </a:r>
            <a:r>
              <a:rPr lang="zh-TW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黃湘宜</a:t>
            </a:r>
            <a:endParaRPr lang="zh-TW" altLang="en-US" sz="2800" dirty="0"/>
          </a:p>
        </p:txBody>
      </p:sp>
      <p:sp>
        <p:nvSpPr>
          <p:cNvPr id="38" name="文本框 14">
            <a:extLst>
              <a:ext uri="{FF2B5EF4-FFF2-40B4-BE49-F238E27FC236}">
                <a16:creationId xmlns:a16="http://schemas.microsoft.com/office/drawing/2014/main" id="{BDF5F7BC-C46F-4C44-9160-F1BF66661BBA}"/>
              </a:ext>
            </a:extLst>
          </p:cNvPr>
          <p:cNvSpPr txBox="1"/>
          <p:nvPr/>
        </p:nvSpPr>
        <p:spPr>
          <a:xfrm>
            <a:off x="3364405" y="3094728"/>
            <a:ext cx="3898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B10801020 </a:t>
            </a:r>
            <a:r>
              <a:rPr lang="zh-TW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李　諾</a:t>
            </a:r>
            <a:endParaRPr lang="zh-TW" altLang="en-US" sz="2800" dirty="0"/>
          </a:p>
        </p:txBody>
      </p:sp>
      <p:sp>
        <p:nvSpPr>
          <p:cNvPr id="39" name="文本框 17">
            <a:extLst>
              <a:ext uri="{FF2B5EF4-FFF2-40B4-BE49-F238E27FC236}">
                <a16:creationId xmlns:a16="http://schemas.microsoft.com/office/drawing/2014/main" id="{3F56E897-0CB7-40E6-A4A0-5722DA0E55CC}"/>
              </a:ext>
            </a:extLst>
          </p:cNvPr>
          <p:cNvSpPr txBox="1"/>
          <p:nvPr/>
        </p:nvSpPr>
        <p:spPr>
          <a:xfrm>
            <a:off x="4716166" y="4366632"/>
            <a:ext cx="3898900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B10801011 </a:t>
            </a:r>
            <a:r>
              <a:rPr lang="zh-TW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魏詠新</a:t>
            </a:r>
            <a:endParaRPr lang="zh-TW" altLang="en-US" sz="2800" dirty="0"/>
          </a:p>
          <a:p>
            <a:pPr algn="ctr"/>
            <a:endParaRPr lang="zh-CN" altLang="en-US" sz="28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40" name="文本框 20">
            <a:extLst>
              <a:ext uri="{FF2B5EF4-FFF2-40B4-BE49-F238E27FC236}">
                <a16:creationId xmlns:a16="http://schemas.microsoft.com/office/drawing/2014/main" id="{3E6BD8F2-79B2-469E-A8D5-9363067ED316}"/>
              </a:ext>
            </a:extLst>
          </p:cNvPr>
          <p:cNvSpPr txBox="1"/>
          <p:nvPr/>
        </p:nvSpPr>
        <p:spPr>
          <a:xfrm>
            <a:off x="4716166" y="5178551"/>
            <a:ext cx="3898900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B10801032 </a:t>
            </a:r>
            <a:r>
              <a:rPr lang="zh-TW" altLang="en-US" sz="28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黃詠筑</a:t>
            </a:r>
            <a:endParaRPr lang="zh-TW" altLang="en-US" sz="28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49BDDC2-73A7-415D-A79F-797DA5748517}"/>
              </a:ext>
            </a:extLst>
          </p:cNvPr>
          <p:cNvGrpSpPr/>
          <p:nvPr/>
        </p:nvGrpSpPr>
        <p:grpSpPr>
          <a:xfrm>
            <a:off x="9114708" y="4051407"/>
            <a:ext cx="1895062" cy="1895064"/>
            <a:chOff x="896926" y="4645291"/>
            <a:chExt cx="1895062" cy="1895064"/>
          </a:xfrm>
        </p:grpSpPr>
        <p:sp>
          <p:nvSpPr>
            <p:cNvPr id="42" name="Oval 23">
              <a:extLst>
                <a:ext uri="{FF2B5EF4-FFF2-40B4-BE49-F238E27FC236}">
                  <a16:creationId xmlns:a16="http://schemas.microsoft.com/office/drawing/2014/main" id="{C77BFA20-BE7D-4CDF-B2F9-DC83714BB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926" y="4645291"/>
              <a:ext cx="1895062" cy="18950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1219261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333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圓形: 空心 2">
              <a:extLst>
                <a:ext uri="{FF2B5EF4-FFF2-40B4-BE49-F238E27FC236}">
                  <a16:creationId xmlns:a16="http://schemas.microsoft.com/office/drawing/2014/main" id="{092013EC-C3CD-4124-B60A-1112A0C882EB}"/>
                </a:ext>
              </a:extLst>
            </p:cNvPr>
            <p:cNvSpPr/>
            <p:nvPr/>
          </p:nvSpPr>
          <p:spPr>
            <a:xfrm>
              <a:off x="987905" y="4733417"/>
              <a:ext cx="1718813" cy="1718813"/>
            </a:xfrm>
            <a:prstGeom prst="donut">
              <a:avLst>
                <a:gd name="adj" fmla="val 252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53D5C92A-54D7-447B-B825-B736ABF3A1F6}"/>
              </a:ext>
            </a:extLst>
          </p:cNvPr>
          <p:cNvGrpSpPr/>
          <p:nvPr/>
        </p:nvGrpSpPr>
        <p:grpSpPr>
          <a:xfrm>
            <a:off x="9114708" y="4048139"/>
            <a:ext cx="1895062" cy="1895064"/>
            <a:chOff x="896926" y="4645291"/>
            <a:chExt cx="1895062" cy="18950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E4007DE5-0E7B-4296-A43D-71CBC432A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926" y="4645291"/>
              <a:ext cx="1895062" cy="1895064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ctr" defTabSz="1219261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3333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圓形: 空心 44">
              <a:extLst>
                <a:ext uri="{FF2B5EF4-FFF2-40B4-BE49-F238E27FC236}">
                  <a16:creationId xmlns:a16="http://schemas.microsoft.com/office/drawing/2014/main" id="{9E745EF8-63D6-42BC-A797-491240328E35}"/>
                </a:ext>
              </a:extLst>
            </p:cNvPr>
            <p:cNvSpPr/>
            <p:nvPr/>
          </p:nvSpPr>
          <p:spPr>
            <a:xfrm>
              <a:off x="987905" y="4733417"/>
              <a:ext cx="1718813" cy="1718813"/>
            </a:xfrm>
            <a:prstGeom prst="donut">
              <a:avLst>
                <a:gd name="adj" fmla="val 252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框 4">
            <a:extLst>
              <a:ext uri="{FF2B5EF4-FFF2-40B4-BE49-F238E27FC236}">
                <a16:creationId xmlns:a16="http://schemas.microsoft.com/office/drawing/2014/main" id="{4D046E4F-9A99-43E3-B4E2-3B74F3E2F725}"/>
              </a:ext>
            </a:extLst>
          </p:cNvPr>
          <p:cNvSpPr txBox="1"/>
          <p:nvPr/>
        </p:nvSpPr>
        <p:spPr>
          <a:xfrm>
            <a:off x="1262451" y="1847554"/>
            <a:ext cx="673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財報</a:t>
            </a:r>
            <a:endParaRPr lang="zh-CN" altLang="en-US" sz="32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41" name="文本框 4">
            <a:extLst>
              <a:ext uri="{FF2B5EF4-FFF2-40B4-BE49-F238E27FC236}">
                <a16:creationId xmlns:a16="http://schemas.microsoft.com/office/drawing/2014/main" id="{DA565016-45BB-4ACE-BB75-0F3269FB1F2F}"/>
              </a:ext>
            </a:extLst>
          </p:cNvPr>
          <p:cNvSpPr txBox="1"/>
          <p:nvPr/>
        </p:nvSpPr>
        <p:spPr>
          <a:xfrm>
            <a:off x="1804728" y="2187293"/>
            <a:ext cx="673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分析</a:t>
            </a:r>
            <a:endParaRPr lang="zh-CN" altLang="en-US" sz="32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47" name="文本框 4">
            <a:extLst>
              <a:ext uri="{FF2B5EF4-FFF2-40B4-BE49-F238E27FC236}">
                <a16:creationId xmlns:a16="http://schemas.microsoft.com/office/drawing/2014/main" id="{27597768-0F03-4A5F-A20B-59E0C631D3A3}"/>
              </a:ext>
            </a:extLst>
          </p:cNvPr>
          <p:cNvSpPr txBox="1"/>
          <p:nvPr/>
        </p:nvSpPr>
        <p:spPr>
          <a:xfrm>
            <a:off x="9489499" y="4284814"/>
            <a:ext cx="673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掏空</a:t>
            </a:r>
            <a:endParaRPr lang="zh-CN" altLang="en-US" sz="32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48" name="文本框 4">
            <a:extLst>
              <a:ext uri="{FF2B5EF4-FFF2-40B4-BE49-F238E27FC236}">
                <a16:creationId xmlns:a16="http://schemas.microsoft.com/office/drawing/2014/main" id="{6B000537-CD22-46F5-8798-B15FAFD2910E}"/>
              </a:ext>
            </a:extLst>
          </p:cNvPr>
          <p:cNvSpPr txBox="1"/>
          <p:nvPr/>
        </p:nvSpPr>
        <p:spPr>
          <a:xfrm>
            <a:off x="10031776" y="4624553"/>
            <a:ext cx="673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手法</a:t>
            </a:r>
            <a:endParaRPr lang="zh-CN" altLang="en-US" sz="32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8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69613" y="1612900"/>
            <a:ext cx="7848600" cy="34417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3216" y="3015282"/>
            <a:ext cx="2361394" cy="1046428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pPr algn="ctr"/>
            <a:r>
              <a:rPr lang="en-US" altLang="zh-CN" sz="6000" dirty="0">
                <a:solidFill>
                  <a:prstClr val="white"/>
                </a:solidFill>
                <a:latin typeface="Colonna MT" panose="04020805060202030203" pitchFamily="82" charset="0"/>
              </a:rPr>
              <a:t>thanks</a:t>
            </a:r>
            <a:endParaRPr lang="zh-CN" altLang="en-US" sz="6000" dirty="0">
              <a:solidFill>
                <a:prstClr val="white"/>
              </a:solidFill>
              <a:latin typeface="Colonna MT" panose="04020805060202030203" pitchFamily="8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54033" y="1764090"/>
            <a:ext cx="5679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prstClr val="white"/>
                </a:solidFill>
                <a:latin typeface="Algerian" panose="04020705040A02060702" pitchFamily="82" charset="0"/>
              </a:rPr>
              <a:t>The End</a:t>
            </a:r>
            <a:endParaRPr lang="zh-CN" altLang="en-US" sz="9600" dirty="0">
              <a:solidFill>
                <a:prstClr val="white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FC8753-5D6E-44AA-9606-50F707441923}"/>
              </a:ext>
            </a:extLst>
          </p:cNvPr>
          <p:cNvSpPr/>
          <p:nvPr/>
        </p:nvSpPr>
        <p:spPr>
          <a:xfrm>
            <a:off x="3710375" y="3919470"/>
            <a:ext cx="4767076" cy="861762"/>
          </a:xfrm>
          <a:prstGeom prst="rect">
            <a:avLst/>
          </a:prstGeom>
        </p:spPr>
        <p:txBody>
          <a:bodyPr wrap="square" lIns="121909" tIns="60954" rIns="121909" bIns="60954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  <a:latin typeface="Capture it" panose="02000500000000000000" pitchFamily="2" charset="0"/>
              </a:rPr>
              <a:t>第五組 博達事件</a:t>
            </a:r>
            <a:endParaRPr lang="zh-CN" altLang="en-US" sz="4800" dirty="0">
              <a:solidFill>
                <a:schemeClr val="bg1"/>
              </a:solidFill>
              <a:latin typeface="Capture i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70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71844" y="1194451"/>
            <a:ext cx="6793056" cy="1509135"/>
            <a:chOff x="2987824" y="1328290"/>
            <a:chExt cx="4176464" cy="9383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" name="组合 7"/>
            <p:cNvGrpSpPr/>
            <p:nvPr/>
          </p:nvGrpSpPr>
          <p:grpSpPr>
            <a:xfrm>
              <a:off x="2987824" y="1328290"/>
              <a:ext cx="4176464" cy="938362"/>
              <a:chOff x="3707904" y="1549051"/>
              <a:chExt cx="4176464" cy="938362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707904" y="1549051"/>
                <a:ext cx="4176464" cy="938362"/>
                <a:chOff x="2123728" y="1563638"/>
                <a:chExt cx="4176464" cy="938362"/>
              </a:xfrm>
            </p:grpSpPr>
            <p:sp>
              <p:nvSpPr>
                <p:cNvPr id="12" name="圆角矩形 11"/>
                <p:cNvSpPr/>
                <p:nvPr/>
              </p:nvSpPr>
              <p:spPr>
                <a:xfrm>
                  <a:off x="2123728" y="1741320"/>
                  <a:ext cx="4176464" cy="582997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  <p:sp useBgFill="1">
              <p:nvSpPr>
                <p:cNvPr id="13" name="Freeform 7"/>
                <p:cNvSpPr>
                  <a:spLocks/>
                </p:cNvSpPr>
                <p:nvPr/>
              </p:nvSpPr>
              <p:spPr bwMode="auto">
                <a:xfrm>
                  <a:off x="2378914" y="1563638"/>
                  <a:ext cx="945174" cy="938362"/>
                </a:xfrm>
                <a:custGeom>
                  <a:avLst/>
                  <a:gdLst>
                    <a:gd name="T0" fmla="*/ 117 w 200"/>
                    <a:gd name="T1" fmla="*/ 7 h 199"/>
                    <a:gd name="T2" fmla="*/ 193 w 200"/>
                    <a:gd name="T3" fmla="*/ 83 h 199"/>
                    <a:gd name="T4" fmla="*/ 195 w 200"/>
                    <a:gd name="T5" fmla="*/ 85 h 199"/>
                    <a:gd name="T6" fmla="*/ 199 w 200"/>
                    <a:gd name="T7" fmla="*/ 94 h 199"/>
                    <a:gd name="T8" fmla="*/ 199 w 200"/>
                    <a:gd name="T9" fmla="*/ 96 h 199"/>
                    <a:gd name="T10" fmla="*/ 198 w 200"/>
                    <a:gd name="T11" fmla="*/ 108 h 199"/>
                    <a:gd name="T12" fmla="*/ 197 w 200"/>
                    <a:gd name="T13" fmla="*/ 110 h 199"/>
                    <a:gd name="T14" fmla="*/ 192 w 200"/>
                    <a:gd name="T15" fmla="*/ 117 h 199"/>
                    <a:gd name="T16" fmla="*/ 116 w 200"/>
                    <a:gd name="T17" fmla="*/ 193 h 199"/>
                    <a:gd name="T18" fmla="*/ 114 w 200"/>
                    <a:gd name="T19" fmla="*/ 194 h 199"/>
                    <a:gd name="T20" fmla="*/ 106 w 200"/>
                    <a:gd name="T21" fmla="*/ 198 h 199"/>
                    <a:gd name="T22" fmla="*/ 103 w 200"/>
                    <a:gd name="T23" fmla="*/ 199 h 199"/>
                    <a:gd name="T24" fmla="*/ 92 w 200"/>
                    <a:gd name="T25" fmla="*/ 198 h 199"/>
                    <a:gd name="T26" fmla="*/ 90 w 200"/>
                    <a:gd name="T27" fmla="*/ 197 h 199"/>
                    <a:gd name="T28" fmla="*/ 83 w 200"/>
                    <a:gd name="T29" fmla="*/ 192 h 199"/>
                    <a:gd name="T30" fmla="*/ 7 w 200"/>
                    <a:gd name="T31" fmla="*/ 116 h 199"/>
                    <a:gd name="T32" fmla="*/ 5 w 200"/>
                    <a:gd name="T33" fmla="*/ 114 h 199"/>
                    <a:gd name="T34" fmla="*/ 1 w 200"/>
                    <a:gd name="T35" fmla="*/ 105 h 199"/>
                    <a:gd name="T36" fmla="*/ 1 w 200"/>
                    <a:gd name="T37" fmla="*/ 103 h 199"/>
                    <a:gd name="T38" fmla="*/ 2 w 200"/>
                    <a:gd name="T39" fmla="*/ 91 h 199"/>
                    <a:gd name="T40" fmla="*/ 3 w 200"/>
                    <a:gd name="T41" fmla="*/ 89 h 199"/>
                    <a:gd name="T42" fmla="*/ 7 w 200"/>
                    <a:gd name="T43" fmla="*/ 82 h 199"/>
                    <a:gd name="T44" fmla="*/ 83 w 200"/>
                    <a:gd name="T45" fmla="*/ 6 h 199"/>
                    <a:gd name="T46" fmla="*/ 85 w 200"/>
                    <a:gd name="T47" fmla="*/ 5 h 199"/>
                    <a:gd name="T48" fmla="*/ 94 w 200"/>
                    <a:gd name="T49" fmla="*/ 1 h 199"/>
                    <a:gd name="T50" fmla="*/ 96 w 200"/>
                    <a:gd name="T51" fmla="*/ 0 h 199"/>
                    <a:gd name="T52" fmla="*/ 108 w 200"/>
                    <a:gd name="T53" fmla="*/ 1 h 199"/>
                    <a:gd name="T54" fmla="*/ 110 w 200"/>
                    <a:gd name="T55" fmla="*/ 2 h 199"/>
                    <a:gd name="T56" fmla="*/ 117 w 200"/>
                    <a:gd name="T57" fmla="*/ 7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00" h="199">
                      <a:moveTo>
                        <a:pt x="117" y="7"/>
                      </a:moveTo>
                      <a:cubicBezTo>
                        <a:pt x="193" y="83"/>
                        <a:pt x="193" y="83"/>
                        <a:pt x="193" y="83"/>
                      </a:cubicBezTo>
                      <a:cubicBezTo>
                        <a:pt x="195" y="85"/>
                        <a:pt x="195" y="85"/>
                        <a:pt x="195" y="85"/>
                      </a:cubicBezTo>
                      <a:cubicBezTo>
                        <a:pt x="196" y="88"/>
                        <a:pt x="198" y="90"/>
                        <a:pt x="199" y="94"/>
                      </a:cubicBezTo>
                      <a:cubicBezTo>
                        <a:pt x="199" y="96"/>
                        <a:pt x="199" y="96"/>
                        <a:pt x="199" y="96"/>
                      </a:cubicBezTo>
                      <a:cubicBezTo>
                        <a:pt x="200" y="100"/>
                        <a:pt x="199" y="104"/>
                        <a:pt x="198" y="108"/>
                      </a:cubicBezTo>
                      <a:cubicBezTo>
                        <a:pt x="197" y="110"/>
                        <a:pt x="197" y="110"/>
                        <a:pt x="197" y="110"/>
                      </a:cubicBezTo>
                      <a:cubicBezTo>
                        <a:pt x="196" y="112"/>
                        <a:pt x="194" y="115"/>
                        <a:pt x="192" y="117"/>
                      </a:cubicBezTo>
                      <a:cubicBezTo>
                        <a:pt x="116" y="193"/>
                        <a:pt x="116" y="193"/>
                        <a:pt x="116" y="193"/>
                      </a:cubicBezTo>
                      <a:cubicBezTo>
                        <a:pt x="114" y="194"/>
                        <a:pt x="114" y="194"/>
                        <a:pt x="114" y="194"/>
                      </a:cubicBezTo>
                      <a:cubicBezTo>
                        <a:pt x="112" y="196"/>
                        <a:pt x="109" y="197"/>
                        <a:pt x="106" y="198"/>
                      </a:cubicBezTo>
                      <a:cubicBezTo>
                        <a:pt x="103" y="199"/>
                        <a:pt x="103" y="199"/>
                        <a:pt x="103" y="199"/>
                      </a:cubicBezTo>
                      <a:cubicBezTo>
                        <a:pt x="99" y="199"/>
                        <a:pt x="96" y="199"/>
                        <a:pt x="92" y="198"/>
                      </a:cubicBezTo>
                      <a:cubicBezTo>
                        <a:pt x="90" y="197"/>
                        <a:pt x="90" y="197"/>
                        <a:pt x="90" y="197"/>
                      </a:cubicBezTo>
                      <a:cubicBezTo>
                        <a:pt x="87" y="195"/>
                        <a:pt x="85" y="194"/>
                        <a:pt x="83" y="192"/>
                      </a:cubicBezTo>
                      <a:cubicBezTo>
                        <a:pt x="7" y="116"/>
                        <a:pt x="7" y="116"/>
                        <a:pt x="7" y="116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3" y="111"/>
                        <a:pt x="2" y="109"/>
                        <a:pt x="1" y="105"/>
                      </a:cubicBezTo>
                      <a:cubicBezTo>
                        <a:pt x="1" y="103"/>
                        <a:pt x="1" y="103"/>
                        <a:pt x="1" y="103"/>
                      </a:cubicBezTo>
                      <a:cubicBezTo>
                        <a:pt x="0" y="99"/>
                        <a:pt x="0" y="95"/>
                        <a:pt x="2" y="91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4" y="86"/>
                        <a:pt x="5" y="84"/>
                        <a:pt x="7" y="82"/>
                      </a:cubicBezTo>
                      <a:cubicBezTo>
                        <a:pt x="83" y="6"/>
                        <a:pt x="83" y="6"/>
                        <a:pt x="83" y="6"/>
                      </a:cubicBez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8" y="3"/>
                        <a:pt x="91" y="2"/>
                        <a:pt x="94" y="1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100" y="0"/>
                        <a:pt x="104" y="0"/>
                        <a:pt x="108" y="1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3" y="4"/>
                        <a:pt x="115" y="5"/>
                        <a:pt x="117" y="7"/>
                      </a:cubicBez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" name="Freeform 8"/>
                <p:cNvSpPr>
                  <a:spLocks/>
                </p:cNvSpPr>
                <p:nvPr/>
              </p:nvSpPr>
              <p:spPr bwMode="auto">
                <a:xfrm>
                  <a:off x="2448901" y="1630972"/>
                  <a:ext cx="805199" cy="803695"/>
                </a:xfrm>
                <a:custGeom>
                  <a:avLst/>
                  <a:gdLst>
                    <a:gd name="T0" fmla="*/ 111 w 193"/>
                    <a:gd name="T1" fmla="*/ 8 h 193"/>
                    <a:gd name="T2" fmla="*/ 186 w 193"/>
                    <a:gd name="T3" fmla="*/ 83 h 193"/>
                    <a:gd name="T4" fmla="*/ 186 w 193"/>
                    <a:gd name="T5" fmla="*/ 110 h 193"/>
                    <a:gd name="T6" fmla="*/ 111 w 193"/>
                    <a:gd name="T7" fmla="*/ 185 h 193"/>
                    <a:gd name="T8" fmla="*/ 83 w 193"/>
                    <a:gd name="T9" fmla="*/ 185 h 193"/>
                    <a:gd name="T10" fmla="*/ 8 w 193"/>
                    <a:gd name="T11" fmla="*/ 110 h 193"/>
                    <a:gd name="T12" fmla="*/ 8 w 193"/>
                    <a:gd name="T13" fmla="*/ 83 h 193"/>
                    <a:gd name="T14" fmla="*/ 83 w 193"/>
                    <a:gd name="T15" fmla="*/ 8 h 193"/>
                    <a:gd name="T16" fmla="*/ 111 w 193"/>
                    <a:gd name="T17" fmla="*/ 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11" y="8"/>
                      </a:moveTo>
                      <a:cubicBezTo>
                        <a:pt x="186" y="83"/>
                        <a:pt x="186" y="83"/>
                        <a:pt x="186" y="83"/>
                      </a:cubicBezTo>
                      <a:cubicBezTo>
                        <a:pt x="193" y="90"/>
                        <a:pt x="193" y="103"/>
                        <a:pt x="186" y="110"/>
                      </a:cubicBezTo>
                      <a:cubicBezTo>
                        <a:pt x="111" y="185"/>
                        <a:pt x="111" y="185"/>
                        <a:pt x="111" y="185"/>
                      </a:cubicBezTo>
                      <a:cubicBezTo>
                        <a:pt x="103" y="193"/>
                        <a:pt x="91" y="193"/>
                        <a:pt x="83" y="185"/>
                      </a:cubicBezTo>
                      <a:cubicBezTo>
                        <a:pt x="8" y="110"/>
                        <a:pt x="8" y="110"/>
                        <a:pt x="8" y="110"/>
                      </a:cubicBezTo>
                      <a:cubicBezTo>
                        <a:pt x="0" y="103"/>
                        <a:pt x="0" y="90"/>
                        <a:pt x="8" y="83"/>
                      </a:cubicBezTo>
                      <a:cubicBezTo>
                        <a:pt x="83" y="8"/>
                        <a:pt x="83" y="8"/>
                        <a:pt x="83" y="8"/>
                      </a:cubicBezTo>
                      <a:cubicBezTo>
                        <a:pt x="91" y="0"/>
                        <a:pt x="103" y="0"/>
                        <a:pt x="111" y="8"/>
                      </a:cubicBez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1" name="标题层"/>
              <p:cNvSpPr txBox="1"/>
              <p:nvPr/>
            </p:nvSpPr>
            <p:spPr bwMode="auto">
              <a:xfrm>
                <a:off x="4126818" y="1756621"/>
                <a:ext cx="617718" cy="414600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733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mpact" pitchFamily="34" charset="0"/>
                    <a:ea typeface="微软雅黑" pitchFamily="34" charset="-122"/>
                    <a:cs typeface="Arial" panose="020B0604020202020204" pitchFamily="34" charset="0"/>
                  </a:rPr>
                  <a:t>01</a:t>
                </a:r>
                <a:endParaRPr kumimoji="0" lang="zh-CN" altLang="en-US" sz="3733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258171" y="1716492"/>
              <a:ext cx="2832088" cy="196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defTabSz="914446">
                <a:lnSpc>
                  <a:spcPts val="1600"/>
                </a:lnSpc>
                <a:defRPr/>
              </a:pPr>
              <a:r>
                <a:rPr lang="zh-TW" altLang="zh-TW" sz="2400" b="1" dirty="0">
                  <a:solidFill>
                    <a:schemeClr val="bg1"/>
                  </a:solidFill>
                </a:rPr>
                <a:t>博達榮獲國家磐石獎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71844" y="2453967"/>
            <a:ext cx="6793056" cy="1509135"/>
            <a:chOff x="2987824" y="2266652"/>
            <a:chExt cx="4176464" cy="9383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6" name="组合 15"/>
            <p:cNvGrpSpPr/>
            <p:nvPr/>
          </p:nvGrpSpPr>
          <p:grpSpPr>
            <a:xfrm>
              <a:off x="2987824" y="2266652"/>
              <a:ext cx="4176464" cy="938362"/>
              <a:chOff x="3707904" y="1549051"/>
              <a:chExt cx="4176464" cy="938362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3707904" y="1549051"/>
                <a:ext cx="4176464" cy="938362"/>
                <a:chOff x="2123728" y="1563638"/>
                <a:chExt cx="4176464" cy="938362"/>
              </a:xfrm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2123728" y="1741320"/>
                  <a:ext cx="4176464" cy="582997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  <p:sp useBgFill="1">
              <p:nvSpPr>
                <p:cNvPr id="21" name="Freeform 7"/>
                <p:cNvSpPr>
                  <a:spLocks/>
                </p:cNvSpPr>
                <p:nvPr/>
              </p:nvSpPr>
              <p:spPr bwMode="auto">
                <a:xfrm>
                  <a:off x="2378914" y="1563638"/>
                  <a:ext cx="945174" cy="938362"/>
                </a:xfrm>
                <a:custGeom>
                  <a:avLst/>
                  <a:gdLst>
                    <a:gd name="T0" fmla="*/ 117 w 200"/>
                    <a:gd name="T1" fmla="*/ 7 h 199"/>
                    <a:gd name="T2" fmla="*/ 193 w 200"/>
                    <a:gd name="T3" fmla="*/ 83 h 199"/>
                    <a:gd name="T4" fmla="*/ 195 w 200"/>
                    <a:gd name="T5" fmla="*/ 85 h 199"/>
                    <a:gd name="T6" fmla="*/ 199 w 200"/>
                    <a:gd name="T7" fmla="*/ 94 h 199"/>
                    <a:gd name="T8" fmla="*/ 199 w 200"/>
                    <a:gd name="T9" fmla="*/ 96 h 199"/>
                    <a:gd name="T10" fmla="*/ 198 w 200"/>
                    <a:gd name="T11" fmla="*/ 108 h 199"/>
                    <a:gd name="T12" fmla="*/ 197 w 200"/>
                    <a:gd name="T13" fmla="*/ 110 h 199"/>
                    <a:gd name="T14" fmla="*/ 192 w 200"/>
                    <a:gd name="T15" fmla="*/ 117 h 199"/>
                    <a:gd name="T16" fmla="*/ 116 w 200"/>
                    <a:gd name="T17" fmla="*/ 193 h 199"/>
                    <a:gd name="T18" fmla="*/ 114 w 200"/>
                    <a:gd name="T19" fmla="*/ 194 h 199"/>
                    <a:gd name="T20" fmla="*/ 106 w 200"/>
                    <a:gd name="T21" fmla="*/ 198 h 199"/>
                    <a:gd name="T22" fmla="*/ 103 w 200"/>
                    <a:gd name="T23" fmla="*/ 199 h 199"/>
                    <a:gd name="T24" fmla="*/ 92 w 200"/>
                    <a:gd name="T25" fmla="*/ 198 h 199"/>
                    <a:gd name="T26" fmla="*/ 90 w 200"/>
                    <a:gd name="T27" fmla="*/ 197 h 199"/>
                    <a:gd name="T28" fmla="*/ 83 w 200"/>
                    <a:gd name="T29" fmla="*/ 192 h 199"/>
                    <a:gd name="T30" fmla="*/ 7 w 200"/>
                    <a:gd name="T31" fmla="*/ 116 h 199"/>
                    <a:gd name="T32" fmla="*/ 5 w 200"/>
                    <a:gd name="T33" fmla="*/ 114 h 199"/>
                    <a:gd name="T34" fmla="*/ 1 w 200"/>
                    <a:gd name="T35" fmla="*/ 105 h 199"/>
                    <a:gd name="T36" fmla="*/ 1 w 200"/>
                    <a:gd name="T37" fmla="*/ 103 h 199"/>
                    <a:gd name="T38" fmla="*/ 2 w 200"/>
                    <a:gd name="T39" fmla="*/ 91 h 199"/>
                    <a:gd name="T40" fmla="*/ 3 w 200"/>
                    <a:gd name="T41" fmla="*/ 89 h 199"/>
                    <a:gd name="T42" fmla="*/ 7 w 200"/>
                    <a:gd name="T43" fmla="*/ 82 h 199"/>
                    <a:gd name="T44" fmla="*/ 83 w 200"/>
                    <a:gd name="T45" fmla="*/ 6 h 199"/>
                    <a:gd name="T46" fmla="*/ 85 w 200"/>
                    <a:gd name="T47" fmla="*/ 5 h 199"/>
                    <a:gd name="T48" fmla="*/ 94 w 200"/>
                    <a:gd name="T49" fmla="*/ 1 h 199"/>
                    <a:gd name="T50" fmla="*/ 96 w 200"/>
                    <a:gd name="T51" fmla="*/ 0 h 199"/>
                    <a:gd name="T52" fmla="*/ 108 w 200"/>
                    <a:gd name="T53" fmla="*/ 1 h 199"/>
                    <a:gd name="T54" fmla="*/ 110 w 200"/>
                    <a:gd name="T55" fmla="*/ 2 h 199"/>
                    <a:gd name="T56" fmla="*/ 117 w 200"/>
                    <a:gd name="T57" fmla="*/ 7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00" h="199">
                      <a:moveTo>
                        <a:pt x="117" y="7"/>
                      </a:moveTo>
                      <a:cubicBezTo>
                        <a:pt x="193" y="83"/>
                        <a:pt x="193" y="83"/>
                        <a:pt x="193" y="83"/>
                      </a:cubicBezTo>
                      <a:cubicBezTo>
                        <a:pt x="195" y="85"/>
                        <a:pt x="195" y="85"/>
                        <a:pt x="195" y="85"/>
                      </a:cubicBezTo>
                      <a:cubicBezTo>
                        <a:pt x="196" y="88"/>
                        <a:pt x="198" y="90"/>
                        <a:pt x="199" y="94"/>
                      </a:cubicBezTo>
                      <a:cubicBezTo>
                        <a:pt x="199" y="96"/>
                        <a:pt x="199" y="96"/>
                        <a:pt x="199" y="96"/>
                      </a:cubicBezTo>
                      <a:cubicBezTo>
                        <a:pt x="200" y="100"/>
                        <a:pt x="199" y="104"/>
                        <a:pt x="198" y="108"/>
                      </a:cubicBezTo>
                      <a:cubicBezTo>
                        <a:pt x="197" y="110"/>
                        <a:pt x="197" y="110"/>
                        <a:pt x="197" y="110"/>
                      </a:cubicBezTo>
                      <a:cubicBezTo>
                        <a:pt x="196" y="112"/>
                        <a:pt x="194" y="115"/>
                        <a:pt x="192" y="117"/>
                      </a:cubicBezTo>
                      <a:cubicBezTo>
                        <a:pt x="116" y="193"/>
                        <a:pt x="116" y="193"/>
                        <a:pt x="116" y="193"/>
                      </a:cubicBezTo>
                      <a:cubicBezTo>
                        <a:pt x="114" y="194"/>
                        <a:pt x="114" y="194"/>
                        <a:pt x="114" y="194"/>
                      </a:cubicBezTo>
                      <a:cubicBezTo>
                        <a:pt x="112" y="196"/>
                        <a:pt x="109" y="197"/>
                        <a:pt x="106" y="198"/>
                      </a:cubicBezTo>
                      <a:cubicBezTo>
                        <a:pt x="103" y="199"/>
                        <a:pt x="103" y="199"/>
                        <a:pt x="103" y="199"/>
                      </a:cubicBezTo>
                      <a:cubicBezTo>
                        <a:pt x="99" y="199"/>
                        <a:pt x="96" y="199"/>
                        <a:pt x="92" y="198"/>
                      </a:cubicBezTo>
                      <a:cubicBezTo>
                        <a:pt x="90" y="197"/>
                        <a:pt x="90" y="197"/>
                        <a:pt x="90" y="197"/>
                      </a:cubicBezTo>
                      <a:cubicBezTo>
                        <a:pt x="87" y="195"/>
                        <a:pt x="85" y="194"/>
                        <a:pt x="83" y="192"/>
                      </a:cubicBezTo>
                      <a:cubicBezTo>
                        <a:pt x="7" y="116"/>
                        <a:pt x="7" y="116"/>
                        <a:pt x="7" y="116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3" y="111"/>
                        <a:pt x="2" y="109"/>
                        <a:pt x="1" y="105"/>
                      </a:cubicBezTo>
                      <a:cubicBezTo>
                        <a:pt x="1" y="103"/>
                        <a:pt x="1" y="103"/>
                        <a:pt x="1" y="103"/>
                      </a:cubicBezTo>
                      <a:cubicBezTo>
                        <a:pt x="0" y="99"/>
                        <a:pt x="0" y="95"/>
                        <a:pt x="2" y="91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4" y="86"/>
                        <a:pt x="5" y="84"/>
                        <a:pt x="7" y="82"/>
                      </a:cubicBezTo>
                      <a:cubicBezTo>
                        <a:pt x="83" y="6"/>
                        <a:pt x="83" y="6"/>
                        <a:pt x="83" y="6"/>
                      </a:cubicBez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8" y="3"/>
                        <a:pt x="91" y="2"/>
                        <a:pt x="94" y="1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100" y="0"/>
                        <a:pt x="104" y="0"/>
                        <a:pt x="108" y="1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3" y="4"/>
                        <a:pt x="115" y="5"/>
                        <a:pt x="117" y="7"/>
                      </a:cubicBez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" name="Freeform 8"/>
                <p:cNvSpPr>
                  <a:spLocks/>
                </p:cNvSpPr>
                <p:nvPr/>
              </p:nvSpPr>
              <p:spPr bwMode="auto">
                <a:xfrm>
                  <a:off x="2448901" y="1630972"/>
                  <a:ext cx="805199" cy="803695"/>
                </a:xfrm>
                <a:custGeom>
                  <a:avLst/>
                  <a:gdLst>
                    <a:gd name="T0" fmla="*/ 111 w 193"/>
                    <a:gd name="T1" fmla="*/ 8 h 193"/>
                    <a:gd name="T2" fmla="*/ 186 w 193"/>
                    <a:gd name="T3" fmla="*/ 83 h 193"/>
                    <a:gd name="T4" fmla="*/ 186 w 193"/>
                    <a:gd name="T5" fmla="*/ 110 h 193"/>
                    <a:gd name="T6" fmla="*/ 111 w 193"/>
                    <a:gd name="T7" fmla="*/ 185 h 193"/>
                    <a:gd name="T8" fmla="*/ 83 w 193"/>
                    <a:gd name="T9" fmla="*/ 185 h 193"/>
                    <a:gd name="T10" fmla="*/ 8 w 193"/>
                    <a:gd name="T11" fmla="*/ 110 h 193"/>
                    <a:gd name="T12" fmla="*/ 8 w 193"/>
                    <a:gd name="T13" fmla="*/ 83 h 193"/>
                    <a:gd name="T14" fmla="*/ 83 w 193"/>
                    <a:gd name="T15" fmla="*/ 8 h 193"/>
                    <a:gd name="T16" fmla="*/ 111 w 193"/>
                    <a:gd name="T17" fmla="*/ 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11" y="8"/>
                      </a:moveTo>
                      <a:cubicBezTo>
                        <a:pt x="186" y="83"/>
                        <a:pt x="186" y="83"/>
                        <a:pt x="186" y="83"/>
                      </a:cubicBezTo>
                      <a:cubicBezTo>
                        <a:pt x="193" y="90"/>
                        <a:pt x="193" y="103"/>
                        <a:pt x="186" y="110"/>
                      </a:cubicBezTo>
                      <a:cubicBezTo>
                        <a:pt x="111" y="185"/>
                        <a:pt x="111" y="185"/>
                        <a:pt x="111" y="185"/>
                      </a:cubicBezTo>
                      <a:cubicBezTo>
                        <a:pt x="103" y="193"/>
                        <a:pt x="91" y="193"/>
                        <a:pt x="83" y="185"/>
                      </a:cubicBezTo>
                      <a:cubicBezTo>
                        <a:pt x="8" y="110"/>
                        <a:pt x="8" y="110"/>
                        <a:pt x="8" y="110"/>
                      </a:cubicBezTo>
                      <a:cubicBezTo>
                        <a:pt x="0" y="103"/>
                        <a:pt x="0" y="90"/>
                        <a:pt x="8" y="83"/>
                      </a:cubicBezTo>
                      <a:cubicBezTo>
                        <a:pt x="83" y="8"/>
                        <a:pt x="83" y="8"/>
                        <a:pt x="83" y="8"/>
                      </a:cubicBezTo>
                      <a:cubicBezTo>
                        <a:pt x="91" y="0"/>
                        <a:pt x="103" y="0"/>
                        <a:pt x="111" y="8"/>
                      </a:cubicBez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9" name="标题层"/>
              <p:cNvSpPr txBox="1"/>
              <p:nvPr/>
            </p:nvSpPr>
            <p:spPr bwMode="auto">
              <a:xfrm>
                <a:off x="4126818" y="1756621"/>
                <a:ext cx="617718" cy="414600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733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mpact" pitchFamily="34" charset="0"/>
                    <a:ea typeface="微软雅黑" pitchFamily="34" charset="-122"/>
                    <a:cs typeface="Arial" panose="020B0604020202020204" pitchFamily="34" charset="0"/>
                  </a:rPr>
                  <a:t>02</a:t>
                </a:r>
                <a:endParaRPr kumimoji="0" lang="zh-CN" altLang="en-US" sz="3733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258171" y="2637362"/>
              <a:ext cx="2832088" cy="196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defTabSz="914446">
                <a:lnSpc>
                  <a:spcPts val="1600"/>
                </a:lnSpc>
                <a:defRPr/>
              </a:pPr>
              <a:r>
                <a:rPr lang="zh-TW" altLang="zh-TW" sz="2400" b="1" dirty="0">
                  <a:solidFill>
                    <a:schemeClr val="bg1"/>
                  </a:solidFill>
                </a:rPr>
                <a:t>博達宣稱訂單連做三年都做不完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471844" y="3713483"/>
            <a:ext cx="6793056" cy="1509135"/>
            <a:chOff x="2987824" y="3217564"/>
            <a:chExt cx="4176464" cy="9383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9" name="组合 28"/>
            <p:cNvGrpSpPr/>
            <p:nvPr/>
          </p:nvGrpSpPr>
          <p:grpSpPr>
            <a:xfrm>
              <a:off x="2987824" y="3217564"/>
              <a:ext cx="4176464" cy="938362"/>
              <a:chOff x="3707904" y="1549051"/>
              <a:chExt cx="4176464" cy="938362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3707904" y="1549051"/>
                <a:ext cx="4176464" cy="938362"/>
                <a:chOff x="2123728" y="1563638"/>
                <a:chExt cx="4176464" cy="938362"/>
              </a:xfrm>
            </p:grpSpPr>
            <p:sp>
              <p:nvSpPr>
                <p:cNvPr id="33" name="圆角矩形 32"/>
                <p:cNvSpPr/>
                <p:nvPr/>
              </p:nvSpPr>
              <p:spPr>
                <a:xfrm>
                  <a:off x="2123728" y="1741320"/>
                  <a:ext cx="4176464" cy="582997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  <p:sp useBgFill="1">
              <p:nvSpPr>
                <p:cNvPr id="34" name="Freeform 7"/>
                <p:cNvSpPr>
                  <a:spLocks/>
                </p:cNvSpPr>
                <p:nvPr/>
              </p:nvSpPr>
              <p:spPr bwMode="auto">
                <a:xfrm>
                  <a:off x="2378914" y="1563638"/>
                  <a:ext cx="945174" cy="938362"/>
                </a:xfrm>
                <a:custGeom>
                  <a:avLst/>
                  <a:gdLst>
                    <a:gd name="T0" fmla="*/ 117 w 200"/>
                    <a:gd name="T1" fmla="*/ 7 h 199"/>
                    <a:gd name="T2" fmla="*/ 193 w 200"/>
                    <a:gd name="T3" fmla="*/ 83 h 199"/>
                    <a:gd name="T4" fmla="*/ 195 w 200"/>
                    <a:gd name="T5" fmla="*/ 85 h 199"/>
                    <a:gd name="T6" fmla="*/ 199 w 200"/>
                    <a:gd name="T7" fmla="*/ 94 h 199"/>
                    <a:gd name="T8" fmla="*/ 199 w 200"/>
                    <a:gd name="T9" fmla="*/ 96 h 199"/>
                    <a:gd name="T10" fmla="*/ 198 w 200"/>
                    <a:gd name="T11" fmla="*/ 108 h 199"/>
                    <a:gd name="T12" fmla="*/ 197 w 200"/>
                    <a:gd name="T13" fmla="*/ 110 h 199"/>
                    <a:gd name="T14" fmla="*/ 192 w 200"/>
                    <a:gd name="T15" fmla="*/ 117 h 199"/>
                    <a:gd name="T16" fmla="*/ 116 w 200"/>
                    <a:gd name="T17" fmla="*/ 193 h 199"/>
                    <a:gd name="T18" fmla="*/ 114 w 200"/>
                    <a:gd name="T19" fmla="*/ 194 h 199"/>
                    <a:gd name="T20" fmla="*/ 106 w 200"/>
                    <a:gd name="T21" fmla="*/ 198 h 199"/>
                    <a:gd name="T22" fmla="*/ 103 w 200"/>
                    <a:gd name="T23" fmla="*/ 199 h 199"/>
                    <a:gd name="T24" fmla="*/ 92 w 200"/>
                    <a:gd name="T25" fmla="*/ 198 h 199"/>
                    <a:gd name="T26" fmla="*/ 90 w 200"/>
                    <a:gd name="T27" fmla="*/ 197 h 199"/>
                    <a:gd name="T28" fmla="*/ 83 w 200"/>
                    <a:gd name="T29" fmla="*/ 192 h 199"/>
                    <a:gd name="T30" fmla="*/ 7 w 200"/>
                    <a:gd name="T31" fmla="*/ 116 h 199"/>
                    <a:gd name="T32" fmla="*/ 5 w 200"/>
                    <a:gd name="T33" fmla="*/ 114 h 199"/>
                    <a:gd name="T34" fmla="*/ 1 w 200"/>
                    <a:gd name="T35" fmla="*/ 105 h 199"/>
                    <a:gd name="T36" fmla="*/ 1 w 200"/>
                    <a:gd name="T37" fmla="*/ 103 h 199"/>
                    <a:gd name="T38" fmla="*/ 2 w 200"/>
                    <a:gd name="T39" fmla="*/ 91 h 199"/>
                    <a:gd name="T40" fmla="*/ 3 w 200"/>
                    <a:gd name="T41" fmla="*/ 89 h 199"/>
                    <a:gd name="T42" fmla="*/ 7 w 200"/>
                    <a:gd name="T43" fmla="*/ 82 h 199"/>
                    <a:gd name="T44" fmla="*/ 83 w 200"/>
                    <a:gd name="T45" fmla="*/ 6 h 199"/>
                    <a:gd name="T46" fmla="*/ 85 w 200"/>
                    <a:gd name="T47" fmla="*/ 5 h 199"/>
                    <a:gd name="T48" fmla="*/ 94 w 200"/>
                    <a:gd name="T49" fmla="*/ 1 h 199"/>
                    <a:gd name="T50" fmla="*/ 96 w 200"/>
                    <a:gd name="T51" fmla="*/ 0 h 199"/>
                    <a:gd name="T52" fmla="*/ 108 w 200"/>
                    <a:gd name="T53" fmla="*/ 1 h 199"/>
                    <a:gd name="T54" fmla="*/ 110 w 200"/>
                    <a:gd name="T55" fmla="*/ 2 h 199"/>
                    <a:gd name="T56" fmla="*/ 117 w 200"/>
                    <a:gd name="T57" fmla="*/ 7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00" h="199">
                      <a:moveTo>
                        <a:pt x="117" y="7"/>
                      </a:moveTo>
                      <a:cubicBezTo>
                        <a:pt x="193" y="83"/>
                        <a:pt x="193" y="83"/>
                        <a:pt x="193" y="83"/>
                      </a:cubicBezTo>
                      <a:cubicBezTo>
                        <a:pt x="195" y="85"/>
                        <a:pt x="195" y="85"/>
                        <a:pt x="195" y="85"/>
                      </a:cubicBezTo>
                      <a:cubicBezTo>
                        <a:pt x="196" y="88"/>
                        <a:pt x="198" y="90"/>
                        <a:pt x="199" y="94"/>
                      </a:cubicBezTo>
                      <a:cubicBezTo>
                        <a:pt x="199" y="96"/>
                        <a:pt x="199" y="96"/>
                        <a:pt x="199" y="96"/>
                      </a:cubicBezTo>
                      <a:cubicBezTo>
                        <a:pt x="200" y="100"/>
                        <a:pt x="199" y="104"/>
                        <a:pt x="198" y="108"/>
                      </a:cubicBezTo>
                      <a:cubicBezTo>
                        <a:pt x="197" y="110"/>
                        <a:pt x="197" y="110"/>
                        <a:pt x="197" y="110"/>
                      </a:cubicBezTo>
                      <a:cubicBezTo>
                        <a:pt x="196" y="112"/>
                        <a:pt x="194" y="115"/>
                        <a:pt x="192" y="117"/>
                      </a:cubicBezTo>
                      <a:cubicBezTo>
                        <a:pt x="116" y="193"/>
                        <a:pt x="116" y="193"/>
                        <a:pt x="116" y="193"/>
                      </a:cubicBezTo>
                      <a:cubicBezTo>
                        <a:pt x="114" y="194"/>
                        <a:pt x="114" y="194"/>
                        <a:pt x="114" y="194"/>
                      </a:cubicBezTo>
                      <a:cubicBezTo>
                        <a:pt x="112" y="196"/>
                        <a:pt x="109" y="197"/>
                        <a:pt x="106" y="198"/>
                      </a:cubicBezTo>
                      <a:cubicBezTo>
                        <a:pt x="103" y="199"/>
                        <a:pt x="103" y="199"/>
                        <a:pt x="103" y="199"/>
                      </a:cubicBezTo>
                      <a:cubicBezTo>
                        <a:pt x="99" y="199"/>
                        <a:pt x="96" y="199"/>
                        <a:pt x="92" y="198"/>
                      </a:cubicBezTo>
                      <a:cubicBezTo>
                        <a:pt x="90" y="197"/>
                        <a:pt x="90" y="197"/>
                        <a:pt x="90" y="197"/>
                      </a:cubicBezTo>
                      <a:cubicBezTo>
                        <a:pt x="87" y="195"/>
                        <a:pt x="85" y="194"/>
                        <a:pt x="83" y="192"/>
                      </a:cubicBezTo>
                      <a:cubicBezTo>
                        <a:pt x="7" y="116"/>
                        <a:pt x="7" y="116"/>
                        <a:pt x="7" y="116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3" y="111"/>
                        <a:pt x="2" y="109"/>
                        <a:pt x="1" y="105"/>
                      </a:cubicBezTo>
                      <a:cubicBezTo>
                        <a:pt x="1" y="103"/>
                        <a:pt x="1" y="103"/>
                        <a:pt x="1" y="103"/>
                      </a:cubicBezTo>
                      <a:cubicBezTo>
                        <a:pt x="0" y="99"/>
                        <a:pt x="0" y="95"/>
                        <a:pt x="2" y="91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4" y="86"/>
                        <a:pt x="5" y="84"/>
                        <a:pt x="7" y="82"/>
                      </a:cubicBezTo>
                      <a:cubicBezTo>
                        <a:pt x="83" y="6"/>
                        <a:pt x="83" y="6"/>
                        <a:pt x="83" y="6"/>
                      </a:cubicBez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8" y="3"/>
                        <a:pt x="91" y="2"/>
                        <a:pt x="94" y="1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100" y="0"/>
                        <a:pt x="104" y="0"/>
                        <a:pt x="108" y="1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3" y="4"/>
                        <a:pt x="115" y="5"/>
                        <a:pt x="117" y="7"/>
                      </a:cubicBez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" name="Freeform 8"/>
                <p:cNvSpPr>
                  <a:spLocks/>
                </p:cNvSpPr>
                <p:nvPr/>
              </p:nvSpPr>
              <p:spPr bwMode="auto">
                <a:xfrm>
                  <a:off x="2448901" y="1630972"/>
                  <a:ext cx="805199" cy="803695"/>
                </a:xfrm>
                <a:custGeom>
                  <a:avLst/>
                  <a:gdLst>
                    <a:gd name="T0" fmla="*/ 111 w 193"/>
                    <a:gd name="T1" fmla="*/ 8 h 193"/>
                    <a:gd name="T2" fmla="*/ 186 w 193"/>
                    <a:gd name="T3" fmla="*/ 83 h 193"/>
                    <a:gd name="T4" fmla="*/ 186 w 193"/>
                    <a:gd name="T5" fmla="*/ 110 h 193"/>
                    <a:gd name="T6" fmla="*/ 111 w 193"/>
                    <a:gd name="T7" fmla="*/ 185 h 193"/>
                    <a:gd name="T8" fmla="*/ 83 w 193"/>
                    <a:gd name="T9" fmla="*/ 185 h 193"/>
                    <a:gd name="T10" fmla="*/ 8 w 193"/>
                    <a:gd name="T11" fmla="*/ 110 h 193"/>
                    <a:gd name="T12" fmla="*/ 8 w 193"/>
                    <a:gd name="T13" fmla="*/ 83 h 193"/>
                    <a:gd name="T14" fmla="*/ 83 w 193"/>
                    <a:gd name="T15" fmla="*/ 8 h 193"/>
                    <a:gd name="T16" fmla="*/ 111 w 193"/>
                    <a:gd name="T17" fmla="*/ 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11" y="8"/>
                      </a:moveTo>
                      <a:cubicBezTo>
                        <a:pt x="186" y="83"/>
                        <a:pt x="186" y="83"/>
                        <a:pt x="186" y="83"/>
                      </a:cubicBezTo>
                      <a:cubicBezTo>
                        <a:pt x="193" y="90"/>
                        <a:pt x="193" y="103"/>
                        <a:pt x="186" y="110"/>
                      </a:cubicBezTo>
                      <a:cubicBezTo>
                        <a:pt x="111" y="185"/>
                        <a:pt x="111" y="185"/>
                        <a:pt x="111" y="185"/>
                      </a:cubicBezTo>
                      <a:cubicBezTo>
                        <a:pt x="103" y="193"/>
                        <a:pt x="91" y="193"/>
                        <a:pt x="83" y="185"/>
                      </a:cubicBezTo>
                      <a:cubicBezTo>
                        <a:pt x="8" y="110"/>
                        <a:pt x="8" y="110"/>
                        <a:pt x="8" y="110"/>
                      </a:cubicBezTo>
                      <a:cubicBezTo>
                        <a:pt x="0" y="103"/>
                        <a:pt x="0" y="90"/>
                        <a:pt x="8" y="83"/>
                      </a:cubicBezTo>
                      <a:cubicBezTo>
                        <a:pt x="83" y="8"/>
                        <a:pt x="83" y="8"/>
                        <a:pt x="83" y="8"/>
                      </a:cubicBezTo>
                      <a:cubicBezTo>
                        <a:pt x="91" y="0"/>
                        <a:pt x="103" y="0"/>
                        <a:pt x="111" y="8"/>
                      </a:cubicBez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2" name="标题层"/>
              <p:cNvSpPr txBox="1"/>
              <p:nvPr/>
            </p:nvSpPr>
            <p:spPr bwMode="auto">
              <a:xfrm>
                <a:off x="4126818" y="1756621"/>
                <a:ext cx="617718" cy="414600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733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mpact" pitchFamily="34" charset="0"/>
                    <a:ea typeface="微软雅黑" pitchFamily="34" charset="-122"/>
                    <a:cs typeface="Arial" panose="020B0604020202020204" pitchFamily="34" charset="0"/>
                  </a:rPr>
                  <a:t>03</a:t>
                </a:r>
                <a:endParaRPr kumimoji="0" lang="zh-CN" altLang="en-US" sz="3733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281925" y="3613669"/>
              <a:ext cx="2832088" cy="196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defTabSz="914446">
                <a:lnSpc>
                  <a:spcPts val="1600"/>
                </a:lnSpc>
                <a:defRPr/>
              </a:pPr>
              <a:r>
                <a:rPr lang="zh-TW" altLang="zh-TW" sz="2400" b="1" dirty="0">
                  <a:solidFill>
                    <a:schemeClr val="bg1"/>
                  </a:solidFill>
                </a:rPr>
                <a:t>一直有在出貨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8" name="TextBox 6">
            <a:extLst>
              <a:ext uri="{FF2B5EF4-FFF2-40B4-BE49-F238E27FC236}">
                <a16:creationId xmlns:a16="http://schemas.microsoft.com/office/drawing/2014/main" id="{4ABA15B3-DFEC-4730-ACBD-6B46AFA5CDC7}"/>
              </a:ext>
            </a:extLst>
          </p:cNvPr>
          <p:cNvSpPr txBox="1"/>
          <p:nvPr/>
        </p:nvSpPr>
        <p:spPr>
          <a:xfrm>
            <a:off x="458656" y="142776"/>
            <a:ext cx="11399870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TW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1991</a:t>
            </a:r>
            <a:r>
              <a:rPr lang="zh-TW" altLang="zh-TW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年葉素菲以五百萬的資本額成立博達科技</a:t>
            </a:r>
          </a:p>
        </p:txBody>
      </p:sp>
      <p:grpSp>
        <p:nvGrpSpPr>
          <p:cNvPr id="39" name="组合 14">
            <a:extLst>
              <a:ext uri="{FF2B5EF4-FFF2-40B4-BE49-F238E27FC236}">
                <a16:creationId xmlns:a16="http://schemas.microsoft.com/office/drawing/2014/main" id="{900EF6F5-E758-41C3-923E-2BA989464289}"/>
              </a:ext>
            </a:extLst>
          </p:cNvPr>
          <p:cNvGrpSpPr/>
          <p:nvPr/>
        </p:nvGrpSpPr>
        <p:grpSpPr>
          <a:xfrm>
            <a:off x="4471843" y="5055250"/>
            <a:ext cx="6793056" cy="1509135"/>
            <a:chOff x="2987824" y="2266652"/>
            <a:chExt cx="4176464" cy="9383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0" name="组合 15">
              <a:extLst>
                <a:ext uri="{FF2B5EF4-FFF2-40B4-BE49-F238E27FC236}">
                  <a16:creationId xmlns:a16="http://schemas.microsoft.com/office/drawing/2014/main" id="{9F6A4039-3DD1-427D-A541-5760EC658538}"/>
                </a:ext>
              </a:extLst>
            </p:cNvPr>
            <p:cNvGrpSpPr/>
            <p:nvPr/>
          </p:nvGrpSpPr>
          <p:grpSpPr>
            <a:xfrm>
              <a:off x="2987824" y="2266652"/>
              <a:ext cx="4176464" cy="938362"/>
              <a:chOff x="3707904" y="1549051"/>
              <a:chExt cx="4176464" cy="938362"/>
            </a:xfrm>
          </p:grpSpPr>
          <p:grpSp>
            <p:nvGrpSpPr>
              <p:cNvPr id="42" name="组合 17">
                <a:extLst>
                  <a:ext uri="{FF2B5EF4-FFF2-40B4-BE49-F238E27FC236}">
                    <a16:creationId xmlns:a16="http://schemas.microsoft.com/office/drawing/2014/main" id="{7ED99D8A-B08D-4B67-8A76-7A358749A3B2}"/>
                  </a:ext>
                </a:extLst>
              </p:cNvPr>
              <p:cNvGrpSpPr/>
              <p:nvPr/>
            </p:nvGrpSpPr>
            <p:grpSpPr>
              <a:xfrm>
                <a:off x="3707904" y="1549051"/>
                <a:ext cx="4176464" cy="938362"/>
                <a:chOff x="2123728" y="1563638"/>
                <a:chExt cx="4176464" cy="938362"/>
              </a:xfrm>
            </p:grpSpPr>
            <p:sp>
              <p:nvSpPr>
                <p:cNvPr id="44" name="圆角矩形 19">
                  <a:extLst>
                    <a:ext uri="{FF2B5EF4-FFF2-40B4-BE49-F238E27FC236}">
                      <a16:creationId xmlns:a16="http://schemas.microsoft.com/office/drawing/2014/main" id="{8F222DC3-4601-4589-8715-CB7CE6A17EB0}"/>
                    </a:ext>
                  </a:extLst>
                </p:cNvPr>
                <p:cNvSpPr/>
                <p:nvPr/>
              </p:nvSpPr>
              <p:spPr>
                <a:xfrm>
                  <a:off x="2123728" y="1741320"/>
                  <a:ext cx="4176464" cy="582997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endParaRPr>
                </a:p>
              </p:txBody>
            </p:sp>
            <p:sp useBgFill="1">
              <p:nvSpPr>
                <p:cNvPr id="45" name="Freeform 7">
                  <a:extLst>
                    <a:ext uri="{FF2B5EF4-FFF2-40B4-BE49-F238E27FC236}">
                      <a16:creationId xmlns:a16="http://schemas.microsoft.com/office/drawing/2014/main" id="{2EE81CF9-4483-4382-AAE3-BFB40A5E0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8914" y="1563638"/>
                  <a:ext cx="945174" cy="938362"/>
                </a:xfrm>
                <a:custGeom>
                  <a:avLst/>
                  <a:gdLst>
                    <a:gd name="T0" fmla="*/ 117 w 200"/>
                    <a:gd name="T1" fmla="*/ 7 h 199"/>
                    <a:gd name="T2" fmla="*/ 193 w 200"/>
                    <a:gd name="T3" fmla="*/ 83 h 199"/>
                    <a:gd name="T4" fmla="*/ 195 w 200"/>
                    <a:gd name="T5" fmla="*/ 85 h 199"/>
                    <a:gd name="T6" fmla="*/ 199 w 200"/>
                    <a:gd name="T7" fmla="*/ 94 h 199"/>
                    <a:gd name="T8" fmla="*/ 199 w 200"/>
                    <a:gd name="T9" fmla="*/ 96 h 199"/>
                    <a:gd name="T10" fmla="*/ 198 w 200"/>
                    <a:gd name="T11" fmla="*/ 108 h 199"/>
                    <a:gd name="T12" fmla="*/ 197 w 200"/>
                    <a:gd name="T13" fmla="*/ 110 h 199"/>
                    <a:gd name="T14" fmla="*/ 192 w 200"/>
                    <a:gd name="T15" fmla="*/ 117 h 199"/>
                    <a:gd name="T16" fmla="*/ 116 w 200"/>
                    <a:gd name="T17" fmla="*/ 193 h 199"/>
                    <a:gd name="T18" fmla="*/ 114 w 200"/>
                    <a:gd name="T19" fmla="*/ 194 h 199"/>
                    <a:gd name="T20" fmla="*/ 106 w 200"/>
                    <a:gd name="T21" fmla="*/ 198 h 199"/>
                    <a:gd name="T22" fmla="*/ 103 w 200"/>
                    <a:gd name="T23" fmla="*/ 199 h 199"/>
                    <a:gd name="T24" fmla="*/ 92 w 200"/>
                    <a:gd name="T25" fmla="*/ 198 h 199"/>
                    <a:gd name="T26" fmla="*/ 90 w 200"/>
                    <a:gd name="T27" fmla="*/ 197 h 199"/>
                    <a:gd name="T28" fmla="*/ 83 w 200"/>
                    <a:gd name="T29" fmla="*/ 192 h 199"/>
                    <a:gd name="T30" fmla="*/ 7 w 200"/>
                    <a:gd name="T31" fmla="*/ 116 h 199"/>
                    <a:gd name="T32" fmla="*/ 5 w 200"/>
                    <a:gd name="T33" fmla="*/ 114 h 199"/>
                    <a:gd name="T34" fmla="*/ 1 w 200"/>
                    <a:gd name="T35" fmla="*/ 105 h 199"/>
                    <a:gd name="T36" fmla="*/ 1 w 200"/>
                    <a:gd name="T37" fmla="*/ 103 h 199"/>
                    <a:gd name="T38" fmla="*/ 2 w 200"/>
                    <a:gd name="T39" fmla="*/ 91 h 199"/>
                    <a:gd name="T40" fmla="*/ 3 w 200"/>
                    <a:gd name="T41" fmla="*/ 89 h 199"/>
                    <a:gd name="T42" fmla="*/ 7 w 200"/>
                    <a:gd name="T43" fmla="*/ 82 h 199"/>
                    <a:gd name="T44" fmla="*/ 83 w 200"/>
                    <a:gd name="T45" fmla="*/ 6 h 199"/>
                    <a:gd name="T46" fmla="*/ 85 w 200"/>
                    <a:gd name="T47" fmla="*/ 5 h 199"/>
                    <a:gd name="T48" fmla="*/ 94 w 200"/>
                    <a:gd name="T49" fmla="*/ 1 h 199"/>
                    <a:gd name="T50" fmla="*/ 96 w 200"/>
                    <a:gd name="T51" fmla="*/ 0 h 199"/>
                    <a:gd name="T52" fmla="*/ 108 w 200"/>
                    <a:gd name="T53" fmla="*/ 1 h 199"/>
                    <a:gd name="T54" fmla="*/ 110 w 200"/>
                    <a:gd name="T55" fmla="*/ 2 h 199"/>
                    <a:gd name="T56" fmla="*/ 117 w 200"/>
                    <a:gd name="T57" fmla="*/ 7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00" h="199">
                      <a:moveTo>
                        <a:pt x="117" y="7"/>
                      </a:moveTo>
                      <a:cubicBezTo>
                        <a:pt x="193" y="83"/>
                        <a:pt x="193" y="83"/>
                        <a:pt x="193" y="83"/>
                      </a:cubicBezTo>
                      <a:cubicBezTo>
                        <a:pt x="195" y="85"/>
                        <a:pt x="195" y="85"/>
                        <a:pt x="195" y="85"/>
                      </a:cubicBezTo>
                      <a:cubicBezTo>
                        <a:pt x="196" y="88"/>
                        <a:pt x="198" y="90"/>
                        <a:pt x="199" y="94"/>
                      </a:cubicBezTo>
                      <a:cubicBezTo>
                        <a:pt x="199" y="96"/>
                        <a:pt x="199" y="96"/>
                        <a:pt x="199" y="96"/>
                      </a:cubicBezTo>
                      <a:cubicBezTo>
                        <a:pt x="200" y="100"/>
                        <a:pt x="199" y="104"/>
                        <a:pt x="198" y="108"/>
                      </a:cubicBezTo>
                      <a:cubicBezTo>
                        <a:pt x="197" y="110"/>
                        <a:pt x="197" y="110"/>
                        <a:pt x="197" y="110"/>
                      </a:cubicBezTo>
                      <a:cubicBezTo>
                        <a:pt x="196" y="112"/>
                        <a:pt x="194" y="115"/>
                        <a:pt x="192" y="117"/>
                      </a:cubicBezTo>
                      <a:cubicBezTo>
                        <a:pt x="116" y="193"/>
                        <a:pt x="116" y="193"/>
                        <a:pt x="116" y="193"/>
                      </a:cubicBezTo>
                      <a:cubicBezTo>
                        <a:pt x="114" y="194"/>
                        <a:pt x="114" y="194"/>
                        <a:pt x="114" y="194"/>
                      </a:cubicBezTo>
                      <a:cubicBezTo>
                        <a:pt x="112" y="196"/>
                        <a:pt x="109" y="197"/>
                        <a:pt x="106" y="198"/>
                      </a:cubicBezTo>
                      <a:cubicBezTo>
                        <a:pt x="103" y="199"/>
                        <a:pt x="103" y="199"/>
                        <a:pt x="103" y="199"/>
                      </a:cubicBezTo>
                      <a:cubicBezTo>
                        <a:pt x="99" y="199"/>
                        <a:pt x="96" y="199"/>
                        <a:pt x="92" y="198"/>
                      </a:cubicBezTo>
                      <a:cubicBezTo>
                        <a:pt x="90" y="197"/>
                        <a:pt x="90" y="197"/>
                        <a:pt x="90" y="197"/>
                      </a:cubicBezTo>
                      <a:cubicBezTo>
                        <a:pt x="87" y="195"/>
                        <a:pt x="85" y="194"/>
                        <a:pt x="83" y="192"/>
                      </a:cubicBezTo>
                      <a:cubicBezTo>
                        <a:pt x="7" y="116"/>
                        <a:pt x="7" y="116"/>
                        <a:pt x="7" y="116"/>
                      </a:cubicBezTo>
                      <a:cubicBezTo>
                        <a:pt x="5" y="114"/>
                        <a:pt x="5" y="114"/>
                        <a:pt x="5" y="114"/>
                      </a:cubicBezTo>
                      <a:cubicBezTo>
                        <a:pt x="3" y="111"/>
                        <a:pt x="2" y="109"/>
                        <a:pt x="1" y="105"/>
                      </a:cubicBezTo>
                      <a:cubicBezTo>
                        <a:pt x="1" y="103"/>
                        <a:pt x="1" y="103"/>
                        <a:pt x="1" y="103"/>
                      </a:cubicBezTo>
                      <a:cubicBezTo>
                        <a:pt x="0" y="99"/>
                        <a:pt x="0" y="95"/>
                        <a:pt x="2" y="91"/>
                      </a:cubicBezTo>
                      <a:cubicBezTo>
                        <a:pt x="3" y="89"/>
                        <a:pt x="3" y="89"/>
                        <a:pt x="3" y="89"/>
                      </a:cubicBezTo>
                      <a:cubicBezTo>
                        <a:pt x="4" y="86"/>
                        <a:pt x="5" y="84"/>
                        <a:pt x="7" y="82"/>
                      </a:cubicBezTo>
                      <a:cubicBezTo>
                        <a:pt x="83" y="6"/>
                        <a:pt x="83" y="6"/>
                        <a:pt x="83" y="6"/>
                      </a:cubicBez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8" y="3"/>
                        <a:pt x="91" y="2"/>
                        <a:pt x="94" y="1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100" y="0"/>
                        <a:pt x="104" y="0"/>
                        <a:pt x="108" y="1"/>
                      </a:cubicBezTo>
                      <a:cubicBezTo>
                        <a:pt x="110" y="2"/>
                        <a:pt x="110" y="2"/>
                        <a:pt x="110" y="2"/>
                      </a:cubicBezTo>
                      <a:cubicBezTo>
                        <a:pt x="113" y="4"/>
                        <a:pt x="115" y="5"/>
                        <a:pt x="117" y="7"/>
                      </a:cubicBez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Freeform 8">
                  <a:extLst>
                    <a:ext uri="{FF2B5EF4-FFF2-40B4-BE49-F238E27FC236}">
                      <a16:creationId xmlns:a16="http://schemas.microsoft.com/office/drawing/2014/main" id="{6C8D54AB-B9BA-45B4-9CCD-9D43D584D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48901" y="1630972"/>
                  <a:ext cx="805199" cy="803695"/>
                </a:xfrm>
                <a:custGeom>
                  <a:avLst/>
                  <a:gdLst>
                    <a:gd name="T0" fmla="*/ 111 w 193"/>
                    <a:gd name="T1" fmla="*/ 8 h 193"/>
                    <a:gd name="T2" fmla="*/ 186 w 193"/>
                    <a:gd name="T3" fmla="*/ 83 h 193"/>
                    <a:gd name="T4" fmla="*/ 186 w 193"/>
                    <a:gd name="T5" fmla="*/ 110 h 193"/>
                    <a:gd name="T6" fmla="*/ 111 w 193"/>
                    <a:gd name="T7" fmla="*/ 185 h 193"/>
                    <a:gd name="T8" fmla="*/ 83 w 193"/>
                    <a:gd name="T9" fmla="*/ 185 h 193"/>
                    <a:gd name="T10" fmla="*/ 8 w 193"/>
                    <a:gd name="T11" fmla="*/ 110 h 193"/>
                    <a:gd name="T12" fmla="*/ 8 w 193"/>
                    <a:gd name="T13" fmla="*/ 83 h 193"/>
                    <a:gd name="T14" fmla="*/ 83 w 193"/>
                    <a:gd name="T15" fmla="*/ 8 h 193"/>
                    <a:gd name="T16" fmla="*/ 111 w 193"/>
                    <a:gd name="T17" fmla="*/ 8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11" y="8"/>
                      </a:moveTo>
                      <a:cubicBezTo>
                        <a:pt x="186" y="83"/>
                        <a:pt x="186" y="83"/>
                        <a:pt x="186" y="83"/>
                      </a:cubicBezTo>
                      <a:cubicBezTo>
                        <a:pt x="193" y="90"/>
                        <a:pt x="193" y="103"/>
                        <a:pt x="186" y="110"/>
                      </a:cubicBezTo>
                      <a:cubicBezTo>
                        <a:pt x="111" y="185"/>
                        <a:pt x="111" y="185"/>
                        <a:pt x="111" y="185"/>
                      </a:cubicBezTo>
                      <a:cubicBezTo>
                        <a:pt x="103" y="193"/>
                        <a:pt x="91" y="193"/>
                        <a:pt x="83" y="185"/>
                      </a:cubicBezTo>
                      <a:cubicBezTo>
                        <a:pt x="8" y="110"/>
                        <a:pt x="8" y="110"/>
                        <a:pt x="8" y="110"/>
                      </a:cubicBezTo>
                      <a:cubicBezTo>
                        <a:pt x="0" y="103"/>
                        <a:pt x="0" y="90"/>
                        <a:pt x="8" y="83"/>
                      </a:cubicBezTo>
                      <a:cubicBezTo>
                        <a:pt x="83" y="8"/>
                        <a:pt x="83" y="8"/>
                        <a:pt x="83" y="8"/>
                      </a:cubicBezTo>
                      <a:cubicBezTo>
                        <a:pt x="91" y="0"/>
                        <a:pt x="103" y="0"/>
                        <a:pt x="111" y="8"/>
                      </a:cubicBez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46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3" name="标题层">
                <a:extLst>
                  <a:ext uri="{FF2B5EF4-FFF2-40B4-BE49-F238E27FC236}">
                    <a16:creationId xmlns:a16="http://schemas.microsoft.com/office/drawing/2014/main" id="{E1F0A6EC-9880-48B6-A64A-C8DF50F58A1C}"/>
                  </a:ext>
                </a:extLst>
              </p:cNvPr>
              <p:cNvSpPr txBox="1"/>
              <p:nvPr/>
            </p:nvSpPr>
            <p:spPr bwMode="auto">
              <a:xfrm>
                <a:off x="4126818" y="1756621"/>
                <a:ext cx="617718" cy="414600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733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mpact" pitchFamily="34" charset="0"/>
                    <a:ea typeface="微软雅黑" pitchFamily="34" charset="-122"/>
                    <a:cs typeface="Arial" panose="020B0604020202020204" pitchFamily="34" charset="0"/>
                  </a:rPr>
                  <a:t>04</a:t>
                </a:r>
                <a:endParaRPr kumimoji="0" lang="zh-CN" altLang="en-US" sz="3733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微软雅黑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FAA854F-6396-4B03-8F49-B63D1433E8BA}"/>
                </a:ext>
              </a:extLst>
            </p:cNvPr>
            <p:cNvSpPr/>
            <p:nvPr/>
          </p:nvSpPr>
          <p:spPr>
            <a:xfrm>
              <a:off x="4258172" y="2581728"/>
              <a:ext cx="2832088" cy="285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zh-TW" sz="2400" b="1" dirty="0">
                  <a:solidFill>
                    <a:schemeClr val="bg1"/>
                  </a:solidFill>
                </a:rPr>
                <a:t>各大企業一直在入股</a:t>
              </a:r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7A15D722-3C3C-4643-8E77-246759938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1" y="2161815"/>
            <a:ext cx="3142958" cy="31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574800" y="2055220"/>
            <a:ext cx="5692405" cy="707667"/>
            <a:chOff x="11027753" y="2126774"/>
            <a:chExt cx="5508613" cy="68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8" name="直接连接符 7"/>
            <p:cNvCxnSpPr/>
            <p:nvPr/>
          </p:nvCxnSpPr>
          <p:spPr>
            <a:xfrm>
              <a:off x="11711830" y="2468812"/>
              <a:ext cx="4824536" cy="0"/>
            </a:xfrm>
            <a:prstGeom prst="line">
              <a:avLst/>
            </a:prstGeom>
            <a:noFill/>
            <a:ln w="25400" cap="flat" cmpd="sng" algn="ctr">
              <a:solidFill>
                <a:srgbClr val="447197"/>
              </a:solidFill>
              <a:prstDash val="solid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11027753" y="2126774"/>
              <a:ext cx="684075" cy="6840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solidFill>
                <a:srgbClr val="447197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3600" kern="0" dirty="0">
                  <a:solidFill>
                    <a:sysClr val="window" lastClr="FFFFFF"/>
                  </a:solidFill>
                  <a:latin typeface="Broadway" pitchFamily="82" charset="0"/>
                </a:rPr>
                <a:t>1</a:t>
              </a:r>
              <a:endParaRPr lang="zh-CN" altLang="en-US" sz="3600" kern="0" dirty="0">
                <a:solidFill>
                  <a:sysClr val="window" lastClr="FFFFFF"/>
                </a:solidFill>
                <a:latin typeface="Broadway" pitchFamily="82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70217" y="4763483"/>
            <a:ext cx="5832820" cy="707667"/>
            <a:chOff x="11027754" y="2126774"/>
            <a:chExt cx="5644495" cy="68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直接连接符 10"/>
            <p:cNvCxnSpPr/>
            <p:nvPr/>
          </p:nvCxnSpPr>
          <p:spPr>
            <a:xfrm>
              <a:off x="11747661" y="2423445"/>
              <a:ext cx="4924588" cy="1696"/>
            </a:xfrm>
            <a:prstGeom prst="line">
              <a:avLst/>
            </a:prstGeom>
            <a:noFill/>
            <a:ln w="25400" cap="flat" cmpd="sng" algn="ctr">
              <a:solidFill>
                <a:srgbClr val="B3343F"/>
              </a:solidFill>
              <a:prstDash val="solid"/>
            </a:ln>
            <a:effectLst/>
          </p:spPr>
        </p:cxnSp>
        <p:sp>
          <p:nvSpPr>
            <p:cNvPr id="12" name="椭圆 11"/>
            <p:cNvSpPr/>
            <p:nvPr/>
          </p:nvSpPr>
          <p:spPr>
            <a:xfrm>
              <a:off x="11027754" y="2126774"/>
              <a:ext cx="684076" cy="68407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25400" cap="flat" cmpd="sng" algn="ctr">
              <a:solidFill>
                <a:srgbClr val="B3343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</a:rPr>
                <a:t>4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89383" y="3860728"/>
            <a:ext cx="5245941" cy="707667"/>
            <a:chOff x="11027754" y="2126774"/>
            <a:chExt cx="5076564" cy="68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" name="直接连接符 13"/>
            <p:cNvCxnSpPr/>
            <p:nvPr/>
          </p:nvCxnSpPr>
          <p:spPr>
            <a:xfrm>
              <a:off x="11711830" y="2468812"/>
              <a:ext cx="4392488" cy="0"/>
            </a:xfrm>
            <a:prstGeom prst="line">
              <a:avLst/>
            </a:prstGeom>
            <a:noFill/>
            <a:ln w="25400" cap="flat" cmpd="sng" algn="ctr">
              <a:solidFill>
                <a:srgbClr val="447197"/>
              </a:solidFill>
              <a:prstDash val="solid"/>
            </a:ln>
            <a:effectLst/>
          </p:spPr>
        </p:cxnSp>
        <p:sp>
          <p:nvSpPr>
            <p:cNvPr id="15" name="椭圆 14"/>
            <p:cNvSpPr/>
            <p:nvPr/>
          </p:nvSpPr>
          <p:spPr>
            <a:xfrm>
              <a:off x="11027754" y="2126774"/>
              <a:ext cx="684076" cy="6840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25400" cap="flat" cmpd="sng" algn="ctr">
              <a:solidFill>
                <a:srgbClr val="447197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</a:rPr>
                <a:t>3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89383" y="2957975"/>
            <a:ext cx="5245941" cy="707667"/>
            <a:chOff x="11027754" y="2126774"/>
            <a:chExt cx="5076564" cy="684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7" name="直接连接符 16"/>
            <p:cNvCxnSpPr/>
            <p:nvPr/>
          </p:nvCxnSpPr>
          <p:spPr>
            <a:xfrm>
              <a:off x="11711830" y="2468812"/>
              <a:ext cx="4392488" cy="0"/>
            </a:xfrm>
            <a:prstGeom prst="line">
              <a:avLst/>
            </a:prstGeom>
            <a:noFill/>
            <a:ln w="25400" cap="flat" cmpd="sng" algn="ctr">
              <a:solidFill>
                <a:srgbClr val="B3343F"/>
              </a:solidFill>
              <a:prstDash val="solid"/>
            </a:ln>
            <a:effectLst/>
          </p:spPr>
        </p:cxnSp>
        <p:sp>
          <p:nvSpPr>
            <p:cNvPr id="18" name="椭圆 17"/>
            <p:cNvSpPr/>
            <p:nvPr/>
          </p:nvSpPr>
          <p:spPr>
            <a:xfrm>
              <a:off x="11027754" y="2126774"/>
              <a:ext cx="684076" cy="68407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25400" cap="flat" cmpd="sng" algn="ctr">
              <a:solidFill>
                <a:srgbClr val="B3343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</a:rPr>
                <a:t>2</a:t>
              </a:r>
              <a:endPara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6694484" y="1644817"/>
            <a:ext cx="3992869" cy="399720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5400" cap="flat" cmpd="sng" algn="ctr">
            <a:solidFill>
              <a:srgbClr val="447197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7" tIns="45714" rIns="91427" bIns="4571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1" name="TextBox 85"/>
          <p:cNvSpPr txBox="1"/>
          <p:nvPr/>
        </p:nvSpPr>
        <p:spPr>
          <a:xfrm>
            <a:off x="2369663" y="1861129"/>
            <a:ext cx="4755302" cy="570272"/>
          </a:xfrm>
          <a:prstGeom prst="rect">
            <a:avLst/>
          </a:prstGeom>
          <a:noFill/>
        </p:spPr>
        <p:txBody>
          <a:bodyPr wrap="square" lIns="91427" tIns="45714" rIns="91427" bIns="45714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TW" altLang="zh-TW" sz="2600" b="1" dirty="0">
                <a:solidFill>
                  <a:srgbClr val="595959"/>
                </a:solidFill>
              </a:rPr>
              <a:t>生產成本過高</a:t>
            </a:r>
            <a:endParaRPr lang="zh-CN" altLang="en-US" sz="2600" kern="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86"/>
          <p:cNvSpPr txBox="1"/>
          <p:nvPr/>
        </p:nvSpPr>
        <p:spPr>
          <a:xfrm>
            <a:off x="2369663" y="2782826"/>
            <a:ext cx="4323422" cy="570272"/>
          </a:xfrm>
          <a:prstGeom prst="rect">
            <a:avLst/>
          </a:prstGeom>
          <a:noFill/>
        </p:spPr>
        <p:txBody>
          <a:bodyPr wrap="square" lIns="91427" tIns="45714" rIns="91427" bIns="45714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TW" altLang="zh-TW" sz="2600" b="1" dirty="0">
                <a:solidFill>
                  <a:srgbClr val="595959"/>
                </a:solidFill>
              </a:rPr>
              <a:t>沒有市場競爭力</a:t>
            </a:r>
            <a:endParaRPr lang="zh-CN" altLang="en-US" sz="2600" b="1" dirty="0">
              <a:solidFill>
                <a:srgbClr val="595959"/>
              </a:solidFill>
            </a:endParaRPr>
          </a:p>
        </p:txBody>
      </p:sp>
      <p:sp>
        <p:nvSpPr>
          <p:cNvPr id="28" name="TextBox 87"/>
          <p:cNvSpPr txBox="1"/>
          <p:nvPr/>
        </p:nvSpPr>
        <p:spPr>
          <a:xfrm>
            <a:off x="2338130" y="3660207"/>
            <a:ext cx="4323424" cy="570272"/>
          </a:xfrm>
          <a:prstGeom prst="rect">
            <a:avLst/>
          </a:prstGeom>
          <a:noFill/>
        </p:spPr>
        <p:txBody>
          <a:bodyPr wrap="square" lIns="91427" tIns="45714" rIns="91427" bIns="45714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TW" altLang="zh-TW" sz="2600" b="1" dirty="0">
                <a:solidFill>
                  <a:srgbClr val="595959"/>
                </a:solidFill>
              </a:rPr>
              <a:t>平均生產成本不屬會計帳目</a:t>
            </a:r>
            <a:endParaRPr lang="zh-CN" altLang="en-US" sz="2600" b="1" dirty="0">
              <a:solidFill>
                <a:srgbClr val="595959"/>
              </a:solidFill>
              <a:sym typeface="微软雅黑" pitchFamily="34" charset="-122"/>
            </a:endParaRPr>
          </a:p>
        </p:txBody>
      </p:sp>
      <p:sp>
        <p:nvSpPr>
          <p:cNvPr id="29" name="TextBox 88"/>
          <p:cNvSpPr txBox="1"/>
          <p:nvPr/>
        </p:nvSpPr>
        <p:spPr>
          <a:xfrm>
            <a:off x="2369663" y="4539033"/>
            <a:ext cx="4971242" cy="570272"/>
          </a:xfrm>
          <a:prstGeom prst="rect">
            <a:avLst/>
          </a:prstGeom>
          <a:noFill/>
        </p:spPr>
        <p:txBody>
          <a:bodyPr wrap="square" lIns="91427" tIns="45714" rIns="91427" bIns="45714">
            <a:spAutoFit/>
          </a:bodyPr>
          <a:lstStyle/>
          <a:p>
            <a:pPr>
              <a:lnSpc>
                <a:spcPct val="133000"/>
              </a:lnSpc>
              <a:defRPr/>
            </a:pPr>
            <a:r>
              <a:rPr lang="zh-TW" altLang="zh-TW" sz="2600" b="1" dirty="0">
                <a:solidFill>
                  <a:srgbClr val="595959"/>
                </a:solidFill>
              </a:rPr>
              <a:t>製程是商業機密</a:t>
            </a:r>
            <a:endParaRPr lang="zh-CN" altLang="en-US" sz="2600" b="1" dirty="0">
              <a:solidFill>
                <a:srgbClr val="595959"/>
              </a:solidFill>
              <a:sym typeface="微软雅黑" pitchFamily="34" charset="-122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EE934151-1A34-42C9-8AA6-0B88935F7464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博達宣稱訂單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46">
            <a:extLst>
              <a:ext uri="{FF2B5EF4-FFF2-40B4-BE49-F238E27FC236}">
                <a16:creationId xmlns:a16="http://schemas.microsoft.com/office/drawing/2014/main" id="{19B1D215-469A-4354-A316-25C772756F7D}"/>
              </a:ext>
            </a:extLst>
          </p:cNvPr>
          <p:cNvSpPr>
            <a:spLocks noEditPoints="1"/>
          </p:cNvSpPr>
          <p:nvPr/>
        </p:nvSpPr>
        <p:spPr bwMode="auto">
          <a:xfrm>
            <a:off x="8075944" y="3221516"/>
            <a:ext cx="1247922" cy="1008963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Donut 50">
            <a:extLst>
              <a:ext uri="{FF2B5EF4-FFF2-40B4-BE49-F238E27FC236}">
                <a16:creationId xmlns:a16="http://schemas.microsoft.com/office/drawing/2014/main" id="{36C88954-7158-488E-B3E3-70C1B38EED9E}"/>
              </a:ext>
            </a:extLst>
          </p:cNvPr>
          <p:cNvSpPr/>
          <p:nvPr/>
        </p:nvSpPr>
        <p:spPr>
          <a:xfrm>
            <a:off x="7598232" y="2558533"/>
            <a:ext cx="2203347" cy="2203347"/>
          </a:xfrm>
          <a:prstGeom prst="donut">
            <a:avLst>
              <a:gd name="adj" fmla="val 48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2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8" name="Rectangle 5"/>
          <p:cNvSpPr>
            <a:spLocks/>
          </p:cNvSpPr>
          <p:nvPr/>
        </p:nvSpPr>
        <p:spPr bwMode="auto">
          <a:xfrm>
            <a:off x="1023640" y="1744308"/>
            <a:ext cx="3300630" cy="50901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2000" tIns="50800" rIns="50800" bIns="5080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lvl="0" defTabSz="121917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zh-TW" sz="2800" b="1" dirty="0">
                <a:solidFill>
                  <a:schemeClr val="bg1"/>
                </a:solidFill>
                <a:latin typeface="+mn-ea"/>
                <a:ea typeface="+mn-ea"/>
              </a:rPr>
              <a:t>「左手賣給右手」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sym typeface="Gill Sans" charset="0"/>
            </a:endParaRPr>
          </a:p>
        </p:txBody>
      </p:sp>
      <p:sp>
        <p:nvSpPr>
          <p:cNvPr id="29" name="Rectangle 6"/>
          <p:cNvSpPr>
            <a:spLocks/>
          </p:cNvSpPr>
          <p:nvPr/>
        </p:nvSpPr>
        <p:spPr bwMode="auto">
          <a:xfrm>
            <a:off x="1023640" y="3882812"/>
            <a:ext cx="3300630" cy="50901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92000" tIns="50800" rIns="50800" bIns="50800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marR="0" lvl="0" indent="0" algn="ctr" defTabSz="121917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schemeClr val="bg1"/>
                </a:solidFill>
                <a:latin typeface="+mn-ea"/>
                <a:ea typeface="+mn-ea"/>
              </a:rPr>
              <a:t>銷售灌水</a:t>
            </a:r>
            <a:endParaRPr lang="zh-CN" altLang="en-US" sz="2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37690" y="2344792"/>
            <a:ext cx="330063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2200" dirty="0"/>
              <a:t>葉素菲採取作假帳方式。</a:t>
            </a:r>
          </a:p>
          <a:p>
            <a:r>
              <a:rPr lang="zh-TW" altLang="zh-TW" sz="2200" dirty="0"/>
              <a:t>從</a:t>
            </a:r>
            <a:r>
              <a:rPr lang="en-US" altLang="zh-TW" sz="2200" dirty="0"/>
              <a:t>2000</a:t>
            </a:r>
            <a:r>
              <a:rPr lang="zh-TW" altLang="zh-TW" sz="2200" dirty="0"/>
              <a:t>年開始，博達自家人賣貨給自家人</a:t>
            </a:r>
            <a:r>
              <a:rPr lang="zh-TW" altLang="en-US" sz="2200" dirty="0"/>
              <a:t>，</a:t>
            </a:r>
            <a:r>
              <a:rPr lang="zh-TW" altLang="zh-TW" sz="2200" dirty="0"/>
              <a:t>偽造</a:t>
            </a:r>
            <a:r>
              <a:rPr lang="zh-TW" altLang="zh-TW" sz="2200" b="1" dirty="0"/>
              <a:t>虛增應收帳款</a:t>
            </a:r>
            <a:r>
              <a:rPr lang="zh-TW" altLang="en-US" sz="2200" dirty="0"/>
              <a:t>。</a:t>
            </a:r>
            <a:endParaRPr lang="zh-CN" altLang="en-US" sz="22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圖片 14" descr="Macintosh HD:private:var:folders:c1:jpmdwx252vd3nl29b850rlc40000gn:T:TemporaryItems:maxresdefault.jpg">
            <a:extLst>
              <a:ext uri="{FF2B5EF4-FFF2-40B4-BE49-F238E27FC236}">
                <a16:creationId xmlns:a16="http://schemas.microsoft.com/office/drawing/2014/main" id="{823ECAE4-116B-4616-AE04-3F766E3BF7A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987" y="2025751"/>
            <a:ext cx="6248163" cy="37141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A20CF277-185A-48DC-8E65-8DDEB394CFC1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營業額假帳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C6BBDA4-7103-4552-B7B1-C6EE7F06F8E0}"/>
              </a:ext>
            </a:extLst>
          </p:cNvPr>
          <p:cNvSpPr/>
          <p:nvPr/>
        </p:nvSpPr>
        <p:spPr>
          <a:xfrm>
            <a:off x="1023640" y="4483296"/>
            <a:ext cx="331468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200" dirty="0" err="1">
                <a:latin typeface="+mn-ea"/>
              </a:rPr>
              <a:t>以銷售灌水來增加營收數字，再利用</a:t>
            </a:r>
            <a:r>
              <a:rPr lang="en-US" altLang="zh-TW" sz="2200" b="1" dirty="0" err="1">
                <a:latin typeface="+mn-ea"/>
              </a:rPr>
              <a:t>多頭股市</a:t>
            </a:r>
            <a:r>
              <a:rPr lang="en-US" altLang="zh-TW" sz="2200" dirty="0" err="1">
                <a:latin typeface="+mn-ea"/>
              </a:rPr>
              <a:t>行情下，將營收、獲利數字美化來炒高公司股價</a:t>
            </a:r>
            <a:r>
              <a:rPr lang="zh-TW" altLang="zh-TW" sz="2200" dirty="0">
                <a:latin typeface="+mn-ea"/>
              </a:rPr>
              <a:t>。</a:t>
            </a:r>
            <a:endParaRPr lang="zh-CN" altLang="en-US" sz="2200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765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265570" y="2425138"/>
            <a:ext cx="1493335" cy="1600426"/>
          </a:xfrm>
          <a:prstGeom prst="rect">
            <a:avLst/>
          </a:prstGeom>
        </p:spPr>
        <p:txBody>
          <a:bodyPr wrap="none" lIns="121909" tIns="60954" rIns="121909" bIns="60954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Capture it" panose="02000500000000000000" pitchFamily="2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Capture it" panose="02000500000000000000" pitchFamily="2" charset="0"/>
            </a:endParaRPr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 flipH="1">
            <a:off x="3967353" y="2014442"/>
            <a:ext cx="1269585" cy="25415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34048" y="2655958"/>
            <a:ext cx="6624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solidFill>
                  <a:schemeClr val="bg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財務分析</a:t>
            </a:r>
            <a:endParaRPr lang="zh-CN" altLang="en-US" sz="6000" dirty="0">
              <a:solidFill>
                <a:schemeClr val="bg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8120" y="1913950"/>
            <a:ext cx="6624272" cy="29048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53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EE934151-1A34-42C9-8AA6-0B88935F7464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上市前財報分析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6">
            <a:extLst>
              <a:ext uri="{FF2B5EF4-FFF2-40B4-BE49-F238E27FC236}">
                <a16:creationId xmlns:a16="http://schemas.microsoft.com/office/drawing/2014/main" id="{35619BC9-A910-4AD2-8B1F-207EEE105540}"/>
              </a:ext>
            </a:extLst>
          </p:cNvPr>
          <p:cNvCxnSpPr>
            <a:cxnSpLocks/>
          </p:cNvCxnSpPr>
          <p:nvPr/>
        </p:nvCxnSpPr>
        <p:spPr>
          <a:xfrm>
            <a:off x="10239982" y="3108820"/>
            <a:ext cx="0" cy="1010614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31" name="TextBox 102">
            <a:extLst>
              <a:ext uri="{FF2B5EF4-FFF2-40B4-BE49-F238E27FC236}">
                <a16:creationId xmlns:a16="http://schemas.microsoft.com/office/drawing/2014/main" id="{7EF3A00F-AF56-453E-B7A1-7580B719694D}"/>
              </a:ext>
            </a:extLst>
          </p:cNvPr>
          <p:cNvSpPr txBox="1"/>
          <p:nvPr/>
        </p:nvSpPr>
        <p:spPr>
          <a:xfrm>
            <a:off x="8532840" y="4067734"/>
            <a:ext cx="3414281" cy="92966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博達重要會計科目表</a:t>
            </a:r>
            <a:endParaRPr lang="en-US" altLang="zh-TW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（上市前）</a:t>
            </a:r>
            <a:endParaRPr lang="zh-CN" altLang="en-US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103">
            <a:extLst>
              <a:ext uri="{FF2B5EF4-FFF2-40B4-BE49-F238E27FC236}">
                <a16:creationId xmlns:a16="http://schemas.microsoft.com/office/drawing/2014/main" id="{1A650631-9C42-485D-BEBD-684ADCD0A777}"/>
              </a:ext>
            </a:extLst>
          </p:cNvPr>
          <p:cNvSpPr txBox="1"/>
          <p:nvPr/>
        </p:nvSpPr>
        <p:spPr>
          <a:xfrm>
            <a:off x="8287963" y="5268230"/>
            <a:ext cx="3904037" cy="800219"/>
          </a:xfrm>
          <a:prstGeom prst="rect">
            <a:avLst/>
          </a:prstGeom>
          <a:noFill/>
        </p:spPr>
        <p:txBody>
          <a:bodyPr wrap="square" lIns="91431" tIns="0" rIns="91431" bIns="0" rtlCol="0" anchor="t">
            <a:spAutoFit/>
          </a:bodyPr>
          <a:lstStyle/>
          <a:p>
            <a:pPr algn="ctr"/>
            <a:r>
              <a:rPr lang="en-US" altLang="zh-TW" sz="2600" dirty="0"/>
              <a:t>1997</a:t>
            </a:r>
            <a:r>
              <a:rPr lang="zh-TW" altLang="zh-TW" sz="2600" dirty="0"/>
              <a:t>量產晶片，</a:t>
            </a:r>
            <a:endParaRPr lang="en-US" altLang="zh-TW" sz="2600" dirty="0"/>
          </a:p>
          <a:p>
            <a:pPr algn="ctr"/>
            <a:r>
              <a:rPr lang="zh-TW" altLang="zh-TW" sz="2600" dirty="0"/>
              <a:t>準備上市</a:t>
            </a:r>
          </a:p>
        </p:txBody>
      </p:sp>
      <p:grpSp>
        <p:nvGrpSpPr>
          <p:cNvPr id="35" name="组合 9">
            <a:extLst>
              <a:ext uri="{FF2B5EF4-FFF2-40B4-BE49-F238E27FC236}">
                <a16:creationId xmlns:a16="http://schemas.microsoft.com/office/drawing/2014/main" id="{200C21D5-D4D3-43E6-9F91-1063D30C6883}"/>
              </a:ext>
            </a:extLst>
          </p:cNvPr>
          <p:cNvGrpSpPr>
            <a:grpSpLocks/>
          </p:cNvGrpSpPr>
          <p:nvPr/>
        </p:nvGrpSpPr>
        <p:grpSpPr bwMode="auto">
          <a:xfrm>
            <a:off x="9351456" y="1558070"/>
            <a:ext cx="1777053" cy="1775021"/>
            <a:chOff x="0" y="0"/>
            <a:chExt cx="1387872" cy="13878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同心圆 11">
              <a:extLst>
                <a:ext uri="{FF2B5EF4-FFF2-40B4-BE49-F238E27FC236}">
                  <a16:creationId xmlns:a16="http://schemas.microsoft.com/office/drawing/2014/main" id="{B3A575BB-E723-458A-86AA-05F4C0A96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7" name="空心弧 12">
              <a:extLst>
                <a:ext uri="{FF2B5EF4-FFF2-40B4-BE49-F238E27FC236}">
                  <a16:creationId xmlns:a16="http://schemas.microsoft.com/office/drawing/2014/main" id="{E3E0631D-9B23-479F-9DE4-42616FDFD1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38" name="文本框 19">
            <a:extLst>
              <a:ext uri="{FF2B5EF4-FFF2-40B4-BE49-F238E27FC236}">
                <a16:creationId xmlns:a16="http://schemas.microsoft.com/office/drawing/2014/main" id="{CD8895BF-D020-4752-BFBC-FC0C2F1D8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9747" y="2148966"/>
            <a:ext cx="18404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309"/>
            <a:r>
              <a:rPr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表一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4D11D1-3E60-4231-9BFD-1DB018C50B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" t="4772" r="5509" b="-952"/>
          <a:stretch/>
        </p:blipFill>
        <p:spPr>
          <a:xfrm>
            <a:off x="1578473" y="1043971"/>
            <a:ext cx="6890762" cy="562793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9517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3475" y="157318"/>
            <a:ext cx="113573" cy="591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58720" y="789551"/>
            <a:ext cx="9903519" cy="23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58720" y="157318"/>
            <a:ext cx="113573" cy="591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EE934151-1A34-42C9-8AA6-0B88935F7464}"/>
              </a:ext>
            </a:extLst>
          </p:cNvPr>
          <p:cNvSpPr txBox="1"/>
          <p:nvPr/>
        </p:nvSpPr>
        <p:spPr>
          <a:xfrm>
            <a:off x="458655" y="142776"/>
            <a:ext cx="12584535" cy="600164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TW" altLang="en-US" sz="3300" dirty="0">
                <a:ln w="6350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上市前財報分析</a:t>
            </a:r>
            <a:endParaRPr lang="zh-CN" altLang="en-US" sz="3300" dirty="0">
              <a:ln w="6350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6">
            <a:extLst>
              <a:ext uri="{FF2B5EF4-FFF2-40B4-BE49-F238E27FC236}">
                <a16:creationId xmlns:a16="http://schemas.microsoft.com/office/drawing/2014/main" id="{4B62FF46-5712-4BAA-8B02-5901C42D3585}"/>
              </a:ext>
            </a:extLst>
          </p:cNvPr>
          <p:cNvCxnSpPr>
            <a:cxnSpLocks/>
          </p:cNvCxnSpPr>
          <p:nvPr/>
        </p:nvCxnSpPr>
        <p:spPr>
          <a:xfrm>
            <a:off x="1753492" y="3035328"/>
            <a:ext cx="0" cy="1010614"/>
          </a:xfrm>
          <a:prstGeom prst="lin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</p:cxnSp>
      <p:sp>
        <p:nvSpPr>
          <p:cNvPr id="28" name="TextBox 102">
            <a:extLst>
              <a:ext uri="{FF2B5EF4-FFF2-40B4-BE49-F238E27FC236}">
                <a16:creationId xmlns:a16="http://schemas.microsoft.com/office/drawing/2014/main" id="{7010BCB7-679D-423B-805A-7926C98DB117}"/>
              </a:ext>
            </a:extLst>
          </p:cNvPr>
          <p:cNvSpPr txBox="1"/>
          <p:nvPr/>
        </p:nvSpPr>
        <p:spPr>
          <a:xfrm>
            <a:off x="465519" y="4044884"/>
            <a:ext cx="2575943" cy="1369788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博達公司長期指數趨勢分析表</a:t>
            </a:r>
            <a:endParaRPr lang="en-US" altLang="zh-TW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309">
              <a:lnSpc>
                <a:spcPct val="130000"/>
              </a:lnSpc>
            </a:pP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（以</a:t>
            </a:r>
            <a:r>
              <a:rPr lang="en-US" altLang="zh-TW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1944</a:t>
            </a:r>
            <a:r>
              <a:rPr lang="zh-TW" altLang="en-US" sz="2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itchFamily="34" charset="-122"/>
                <a:ea typeface="微软雅黑" pitchFamily="34" charset="-122"/>
              </a:rPr>
              <a:t>年為基期）</a:t>
            </a:r>
            <a:endParaRPr lang="zh-CN" altLang="en-US" sz="2200" dirty="0">
              <a:solidFill>
                <a:prstClr val="black">
                  <a:lumMod val="95000"/>
                  <a:lumOff val="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9">
            <a:extLst>
              <a:ext uri="{FF2B5EF4-FFF2-40B4-BE49-F238E27FC236}">
                <a16:creationId xmlns:a16="http://schemas.microsoft.com/office/drawing/2014/main" id="{04E30BFC-66A9-4F7A-BEFA-EB6F4C00BD97}"/>
              </a:ext>
            </a:extLst>
          </p:cNvPr>
          <p:cNvGrpSpPr>
            <a:grpSpLocks/>
          </p:cNvGrpSpPr>
          <p:nvPr/>
        </p:nvGrpSpPr>
        <p:grpSpPr bwMode="auto">
          <a:xfrm>
            <a:off x="864966" y="1484578"/>
            <a:ext cx="1777053" cy="1775021"/>
            <a:chOff x="0" y="0"/>
            <a:chExt cx="1387872" cy="13878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同心圆 11">
              <a:extLst>
                <a:ext uri="{FF2B5EF4-FFF2-40B4-BE49-F238E27FC236}">
                  <a16:creationId xmlns:a16="http://schemas.microsoft.com/office/drawing/2014/main" id="{7405651E-5109-496C-96B9-91EB9172E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387872" cy="1387872"/>
            </a:xfrm>
            <a:custGeom>
              <a:avLst/>
              <a:gdLst>
                <a:gd name="G0" fmla="+- 3311 0 0"/>
                <a:gd name="G1" fmla="+- 21600 0 3311"/>
                <a:gd name="G2" fmla="+- 21600 0 331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311" y="10800"/>
                  </a:moveTo>
                  <a:cubicBezTo>
                    <a:pt x="3311" y="14936"/>
                    <a:pt x="6664" y="18289"/>
                    <a:pt x="10800" y="18289"/>
                  </a:cubicBezTo>
                  <a:cubicBezTo>
                    <a:pt x="14936" y="18289"/>
                    <a:pt x="18289" y="14936"/>
                    <a:pt x="18289" y="10800"/>
                  </a:cubicBezTo>
                  <a:cubicBezTo>
                    <a:pt x="18289" y="6664"/>
                    <a:pt x="14936" y="3311"/>
                    <a:pt x="10800" y="3311"/>
                  </a:cubicBezTo>
                  <a:cubicBezTo>
                    <a:pt x="6664" y="3311"/>
                    <a:pt x="3311" y="6664"/>
                    <a:pt x="3311" y="1080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9" name="空心弧 12">
              <a:extLst>
                <a:ext uri="{FF2B5EF4-FFF2-40B4-BE49-F238E27FC236}">
                  <a16:creationId xmlns:a16="http://schemas.microsoft.com/office/drawing/2014/main" id="{72946C82-5A8F-419F-9B99-17C7F9B99FB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0" y="0"/>
              <a:ext cx="1387872" cy="1387872"/>
            </a:xfrm>
            <a:custGeom>
              <a:avLst/>
              <a:gdLst>
                <a:gd name="G0" fmla="+- 7411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7411"/>
                <a:gd name="G18" fmla="*/ 7411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7411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7411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1694 w 21600"/>
                <a:gd name="T15" fmla="*/ 10800 h 21600"/>
                <a:gd name="T16" fmla="*/ 10800 w 21600"/>
                <a:gd name="T17" fmla="*/ 3389 h 21600"/>
                <a:gd name="T18" fmla="*/ 19906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3389" y="10800"/>
                  </a:moveTo>
                  <a:cubicBezTo>
                    <a:pt x="3389" y="6707"/>
                    <a:pt x="6707" y="3389"/>
                    <a:pt x="10800" y="3389"/>
                  </a:cubicBezTo>
                  <a:cubicBezTo>
                    <a:pt x="14892" y="3388"/>
                    <a:pt x="18210" y="6707"/>
                    <a:pt x="18211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0000">
                <a:alpha val="46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14309"/>
              <a:endParaRPr lang="zh-CN" altLang="zh-CN" sz="1900">
                <a:solidFill>
                  <a:prstClr val="white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40" name="文本框 19">
            <a:extLst>
              <a:ext uri="{FF2B5EF4-FFF2-40B4-BE49-F238E27FC236}">
                <a16:creationId xmlns:a16="http://schemas.microsoft.com/office/drawing/2014/main" id="{1220E9A9-5B72-44CD-B30C-334862D57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257" y="2075474"/>
            <a:ext cx="18404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309"/>
            <a:r>
              <a:rPr lang="zh-TW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表二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E6DC1B-49DB-4906-871E-268B9BF4A7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" t="-782" r="829"/>
          <a:stretch/>
        </p:blipFill>
        <p:spPr>
          <a:xfrm>
            <a:off x="3378472" y="1067207"/>
            <a:ext cx="8248845" cy="53896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174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1233</Words>
  <Application>Microsoft Office PowerPoint</Application>
  <PresentationFormat>寬螢幕</PresentationFormat>
  <Paragraphs>278</Paragraphs>
  <Slides>35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55" baseType="lpstr">
      <vt:lpstr>Capture it</vt:lpstr>
      <vt:lpstr>Gill Sans</vt:lpstr>
      <vt:lpstr>微软雅黑</vt:lpstr>
      <vt:lpstr>黑体</vt:lpstr>
      <vt:lpstr>宋体</vt:lpstr>
      <vt:lpstr>华康俪金黑W8(P)</vt:lpstr>
      <vt:lpstr>微軟正黑體</vt:lpstr>
      <vt:lpstr>新細明體</vt:lpstr>
      <vt:lpstr>Algerian</vt:lpstr>
      <vt:lpstr>Arial</vt:lpstr>
      <vt:lpstr>Arial Rounded MT Bold</vt:lpstr>
      <vt:lpstr>Broadway</vt:lpstr>
      <vt:lpstr>Calibri</vt:lpstr>
      <vt:lpstr>Cambria Math</vt:lpstr>
      <vt:lpstr>Colonna MT</vt:lpstr>
      <vt:lpstr>Impact</vt:lpstr>
      <vt:lpstr>MV Boli</vt:lpstr>
      <vt:lpstr>Times New Roman</vt:lpstr>
      <vt:lpstr>Verdana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keywords>www.tukuppt.com</cp:keywords>
  <cp:lastModifiedBy>irenechien</cp:lastModifiedBy>
  <cp:revision>212</cp:revision>
  <dcterms:created xsi:type="dcterms:W3CDTF">2016-11-11T03:09:33Z</dcterms:created>
  <dcterms:modified xsi:type="dcterms:W3CDTF">2020-05-07T07:03:20Z</dcterms:modified>
</cp:coreProperties>
</file>